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7" r:id="rId17"/>
    <p:sldId id="270" r:id="rId18"/>
    <p:sldId id="274" r:id="rId19"/>
    <p:sldId id="275" r:id="rId20"/>
    <p:sldId id="276" r:id="rId21"/>
    <p:sldId id="279" r:id="rId22"/>
    <p:sldId id="280" r:id="rId23"/>
    <p:sldId id="281" r:id="rId24"/>
    <p:sldId id="282" r:id="rId25"/>
    <p:sldId id="283" r:id="rId26"/>
    <p:sldId id="284" r:id="rId27"/>
    <p:sldId id="285" r:id="rId28"/>
    <p:sldId id="286" r:id="rId29"/>
    <p:sldId id="287" r:id="rId30"/>
    <p:sldId id="288" r:id="rId31"/>
    <p:sldId id="289" r:id="rId32"/>
  </p:sldIdLst>
  <p:sldSz cx="9144000" cy="6858000" type="screen4x3"/>
  <p:notesSz cx="9926638"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57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6ADAF882-3615-CC40-AABB-F107669C1F0B}" type="datetimeFigureOut">
              <a:rPr lang="it-IT" smtClean="0"/>
              <a:pPr/>
              <a:t>30/09/2021</a:t>
            </a:fld>
            <a:endParaRPr lang="it-IT"/>
          </a:p>
        </p:txBody>
      </p:sp>
      <p:sp>
        <p:nvSpPr>
          <p:cNvPr id="4" name="Footer Placehold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B9D88A5F-DB3E-214A-9E95-2A8E24980C5C}" type="datetimeFigureOut">
              <a:rPr lang="it-IT" smtClean="0"/>
              <a:pPr/>
              <a:t>30/09/2021</a:t>
            </a:fld>
            <a:endParaRPr lang="it-IT"/>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subtitle</a:t>
            </a:r>
            <a:r>
              <a:rPr lang="it-IT" dirty="0" smtClean="0"/>
              <a:t> style</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2C380F4B-0204-44BE-AA67-9AA3921F4278}" type="datetime1">
              <a:rPr lang="it-IT" smtClean="0"/>
              <a:t>30/09/2021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Unità 2</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E9E6818A-DCDD-415F-BFBA-0655B4178AE3}" type="datetime1">
              <a:rPr lang="it-IT" smtClean="0"/>
              <a:t>30/09/2021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Unità 2</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0508AF7A-ACD2-47C2-BA41-84C49592887F}" type="datetime1">
              <a:rPr lang="it-IT" smtClean="0"/>
              <a:t>30/09/2021</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Unità 2</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Content Placeholder 2"/>
          <p:cNvSpPr>
            <a:spLocks noGrp="1"/>
          </p:cNvSpPr>
          <p:nvPr>
            <p:ph idx="1"/>
          </p:nvPr>
        </p:nvSpPr>
        <p:spPr/>
        <p:txBody>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5B2585C-0B09-4736-B303-FFACF3DAE7C1}" type="datetime1">
              <a:rPr lang="it-IT" smtClean="0"/>
              <a:t>30/09/2021</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Unità 2</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3AC8FF43-ABF5-4037-9DD2-0FB442FE86B5}" type="datetime1">
              <a:rPr lang="it-IT" smtClean="0"/>
              <a:t>30/09/2021</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Unità 2</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FD65B535-F4AA-48F1-8313-D471F2FBB0C4}" type="datetime1">
              <a:rPr lang="it-IT" smtClean="0"/>
              <a:t>30/09/2021</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Unità 2</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317BEEF-A895-4600-8FC1-18C00C23867C}" type="datetime1">
              <a:rPr lang="it-IT" smtClean="0"/>
              <a:t>30/09/2021</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Unità 2</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5D3AF6A8-860C-4A1E-ACDE-9E3D81C6FEEF}" type="datetime1">
              <a:rPr lang="it-IT" smtClean="0"/>
              <a:t>30/09/2021</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Unità 2</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6F8F179-8635-4A84-8587-D55AD81314BA}" type="datetime1">
              <a:rPr lang="it-IT" smtClean="0"/>
              <a:t>30/09/2021</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Unità 2</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0175D43-9D88-4C40-BBE2-311EE4412EB0}" type="datetime1">
              <a:rPr lang="it-IT" smtClean="0"/>
              <a:t>30/09/2021</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Unità 2</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8927347-8459-43C9-8AE5-2B5ADE44559D}" type="datetime1">
              <a:rPr lang="it-IT" smtClean="0"/>
              <a:t>30/09/2021</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Unità 2</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dirty="0" smtClean="0"/>
              <a:t>Click </a:t>
            </a:r>
            <a:r>
              <a:rPr lang="it-IT" dirty="0" err="1" smtClean="0"/>
              <a:t>to</a:t>
            </a:r>
            <a:r>
              <a:rPr lang="it-IT" dirty="0" smtClean="0"/>
              <a:t> </a:t>
            </a:r>
            <a:r>
              <a:rPr lang="it-IT" dirty="0" err="1" smtClean="0"/>
              <a:t>edit</a:t>
            </a:r>
            <a:r>
              <a:rPr lang="it-IT" dirty="0" smtClean="0"/>
              <a:t> Master </a:t>
            </a:r>
            <a:r>
              <a:rPr lang="it-IT" dirty="0" err="1" smtClean="0"/>
              <a:t>title</a:t>
            </a:r>
            <a:r>
              <a:rPr lang="it-IT" dirty="0" smtClean="0"/>
              <a:t> style</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a:r>
              <a:rPr lang="it-IT" dirty="0" err="1" smtClean="0"/>
              <a:t>Second</a:t>
            </a:r>
            <a:r>
              <a:rPr lang="it-IT" dirty="0" smtClean="0"/>
              <a:t> </a:t>
            </a:r>
            <a:r>
              <a:rPr lang="it-IT" dirty="0" err="1" smtClean="0"/>
              <a:t>level</a:t>
            </a:r>
            <a:endParaRPr lang="it-IT" dirty="0" smtClean="0"/>
          </a:p>
          <a:p>
            <a:pPr lvl="2"/>
            <a:r>
              <a:rPr lang="it-IT" dirty="0" err="1" smtClean="0"/>
              <a:t>Third</a:t>
            </a:r>
            <a:r>
              <a:rPr lang="it-IT" dirty="0" smtClean="0"/>
              <a:t>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74947587-1D51-44E9-B931-B6BEF1795A43}" type="datetime1">
              <a:rPr lang="it-IT" smtClean="0"/>
              <a:t>30/09/2021</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Unità 2</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it-IT" dirty="0" smtClean="0"/>
              <a:t>La «preistoria»: il mondo classico, il medio evo e l’economia</a:t>
            </a:r>
            <a:endParaRPr lang="it-IT" dirty="0"/>
          </a:p>
        </p:txBody>
      </p:sp>
      <p:sp>
        <p:nvSpPr>
          <p:cNvPr id="8" name="Text Placeholder 7"/>
          <p:cNvSpPr>
            <a:spLocks noGrp="1"/>
          </p:cNvSpPr>
          <p:nvPr>
            <p:ph type="body" idx="1"/>
          </p:nvPr>
        </p:nvSpPr>
        <p:spPr/>
        <p:txBody>
          <a:bodyPr/>
          <a:lstStyle/>
          <a:p>
            <a:r>
              <a:rPr lang="it-IT" dirty="0" smtClean="0"/>
              <a:t>Unità 2</a:t>
            </a:r>
            <a:endParaRPr lang="it-IT" dirty="0"/>
          </a:p>
        </p:txBody>
      </p:sp>
      <p:sp>
        <p:nvSpPr>
          <p:cNvPr id="2" name="Segnaposto piè di pagina 1"/>
          <p:cNvSpPr>
            <a:spLocks noGrp="1"/>
          </p:cNvSpPr>
          <p:nvPr>
            <p:ph type="ftr" sz="quarter" idx="3"/>
          </p:nvPr>
        </p:nvSpPr>
        <p:spPr/>
        <p:txBody>
          <a:bodyPr/>
          <a:lstStyle/>
          <a:p>
            <a:r>
              <a:rPr lang="en-US" smtClean="0"/>
              <a:t>Unità 2</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fine del medioevo: il contesto</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Dalla metà del XV secolo:</a:t>
            </a:r>
          </a:p>
          <a:p>
            <a:r>
              <a:rPr lang="it-IT" dirty="0" smtClean="0"/>
              <a:t>Scoperta delle Americhe: afflusso di metalli preziosi – inflazione – perdono i redditi fissi (nobiltà, clero: rendite-redditi fissi) – guadagnano i mercanti</a:t>
            </a:r>
          </a:p>
          <a:p>
            <a:r>
              <a:rPr lang="it-IT" dirty="0" smtClean="0"/>
              <a:t>Allargamento dei mercati («globali», nuovo mondo – oriente)– grandi compagnie (colonialismo), mercante manifatturiere (dal lavoro a domicilio alla proprietà dei mezzi di produzione).</a:t>
            </a:r>
          </a:p>
          <a:p>
            <a:r>
              <a:rPr lang="it-IT" dirty="0" smtClean="0"/>
              <a:t>Si affermano gli stati nazionali (indebolimento dell’impero iniziato con la lotta dei comuni per l’autonomia).</a:t>
            </a:r>
          </a:p>
          <a:p>
            <a:r>
              <a:rPr lang="it-IT" dirty="0" smtClean="0"/>
              <a:t>Guerre tra gli stati per la supremazia – si afferma lentamente la potenza dell’Inghilterra</a:t>
            </a:r>
          </a:p>
          <a:p>
            <a:r>
              <a:rPr lang="it-IT" dirty="0" smtClean="0"/>
              <a:t>La seconda ondata delle università è più laica: filosofia accanto a teologia – diritto e medicina</a:t>
            </a:r>
          </a:p>
          <a:p>
            <a:r>
              <a:rPr lang="it-IT" dirty="0" smtClean="0"/>
              <a:t>L’economia diventa «politica»: riguarda la collettività: scienza della «felicità pubblica»</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386327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mercantilisti</a:t>
            </a:r>
            <a:endParaRPr lang="it-IT" dirty="0"/>
          </a:p>
        </p:txBody>
      </p:sp>
      <p:sp>
        <p:nvSpPr>
          <p:cNvPr id="3" name="Segnaposto contenuto 2"/>
          <p:cNvSpPr>
            <a:spLocks noGrp="1"/>
          </p:cNvSpPr>
          <p:nvPr>
            <p:ph idx="1"/>
          </p:nvPr>
        </p:nvSpPr>
        <p:spPr/>
        <p:txBody>
          <a:bodyPr/>
          <a:lstStyle/>
          <a:p>
            <a:r>
              <a:rPr lang="it-IT" dirty="0" smtClean="0"/>
              <a:t>Non una scuola di pensiero coesa, ma un insieme di scrittori di economia e politica economica (mercanti e consiglieri del sovrano)</a:t>
            </a:r>
          </a:p>
          <a:p>
            <a:r>
              <a:rPr lang="it-IT" dirty="0" smtClean="0"/>
              <a:t>Secoli XVI – XVIII: scritti disomogenei, ma un comune nocciolo </a:t>
            </a:r>
            <a:r>
              <a:rPr lang="it-IT" dirty="0" smtClean="0">
                <a:sym typeface="Symbol" panose="05050102010706020507" pitchFamily="18" charset="2"/>
              </a:rPr>
              <a:t> importanza della regolazione statale (in particolare del commercio estero) e della moneta.</a:t>
            </a:r>
            <a:r>
              <a:rPr lang="it-IT" dirty="0" smtClean="0"/>
              <a:t> </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55840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Bullionismo</a:t>
            </a:r>
            <a:endParaRPr lang="it-IT" dirty="0"/>
          </a:p>
        </p:txBody>
      </p:sp>
      <p:sp>
        <p:nvSpPr>
          <p:cNvPr id="3" name="Segnaposto contenuto 2"/>
          <p:cNvSpPr>
            <a:spLocks noGrp="1"/>
          </p:cNvSpPr>
          <p:nvPr>
            <p:ph idx="1"/>
          </p:nvPr>
        </p:nvSpPr>
        <p:spPr/>
        <p:txBody>
          <a:bodyPr>
            <a:normAutofit fontScale="55000" lnSpcReduction="20000"/>
          </a:bodyPr>
          <a:lstStyle/>
          <a:p>
            <a:r>
              <a:rPr lang="it-IT" dirty="0" smtClean="0"/>
              <a:t>I primi mercantilisti vennero chiamati bullionisti (lingotto di metallo prezioso).</a:t>
            </a:r>
          </a:p>
          <a:p>
            <a:r>
              <a:rPr lang="it-IT" dirty="0" smtClean="0"/>
              <a:t>Accusati di identificare la ricchezza con la moneta</a:t>
            </a:r>
          </a:p>
          <a:p>
            <a:r>
              <a:rPr lang="it-IT" dirty="0" smtClean="0"/>
              <a:t>Si formano i grandi stati nazionali e si conquistano le colonie del nuovo mondo.</a:t>
            </a:r>
          </a:p>
          <a:p>
            <a:r>
              <a:rPr lang="it-IT" dirty="0" smtClean="0"/>
              <a:t>Gli stati hanno bisogno di un grande tesoro – pagare la burocrazia, gli eserciti e le navi.</a:t>
            </a:r>
          </a:p>
          <a:p>
            <a:r>
              <a:rPr lang="it-IT" dirty="0" smtClean="0"/>
              <a:t>Va accumulata la moneta – metalli preziosi – proibire l’esportazione di metalli preziosi</a:t>
            </a:r>
          </a:p>
          <a:p>
            <a:r>
              <a:rPr lang="it-IT" dirty="0" smtClean="0"/>
              <a:t>La ricchezza è considerata uno stock (oro e argento presente nello stato)</a:t>
            </a:r>
          </a:p>
          <a:p>
            <a:r>
              <a:rPr lang="it-IT" dirty="0" smtClean="0"/>
              <a:t>Attirare la valuta preziosa all’interno dello stato (bilancia dei pagamenti in conto capitale)</a:t>
            </a:r>
          </a:p>
          <a:p>
            <a:r>
              <a:rPr lang="it-IT" dirty="0" smtClean="0"/>
              <a:t>Favorire l’esportazione di materie prime (in cambio di oro).</a:t>
            </a:r>
          </a:p>
          <a:p>
            <a:r>
              <a:rPr lang="it-IT" dirty="0" smtClean="0"/>
              <a:t>Dazi e tariffe sul commercio estero - entrate dello stato</a:t>
            </a:r>
          </a:p>
          <a:p>
            <a:r>
              <a:rPr lang="it-IT" b="1" dirty="0" smtClean="0">
                <a:solidFill>
                  <a:srgbClr val="C00000"/>
                </a:solidFill>
              </a:rPr>
              <a:t>Thomas </a:t>
            </a:r>
            <a:r>
              <a:rPr lang="it-IT" b="1" dirty="0" err="1" smtClean="0">
                <a:solidFill>
                  <a:srgbClr val="C00000"/>
                </a:solidFill>
              </a:rPr>
              <a:t>Gersham</a:t>
            </a:r>
            <a:r>
              <a:rPr lang="it-IT" b="1" dirty="0" smtClean="0">
                <a:solidFill>
                  <a:srgbClr val="C00000"/>
                </a:solidFill>
              </a:rPr>
              <a:t>, </a:t>
            </a:r>
            <a:r>
              <a:rPr lang="it-IT" dirty="0" smtClean="0"/>
              <a:t>mercante e banchiere inglese (1519-1579). «La moneta cattiva scaccia quella buona» (le monete deteriorate sono date in pagamento, quelle buone sono tesaurizzate)</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277186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mercantilismo maturo</a:t>
            </a:r>
            <a:endParaRPr lang="it-IT" dirty="0"/>
          </a:p>
        </p:txBody>
      </p:sp>
      <p:sp>
        <p:nvSpPr>
          <p:cNvPr id="3" name="Segnaposto contenuto 2"/>
          <p:cNvSpPr>
            <a:spLocks noGrp="1"/>
          </p:cNvSpPr>
          <p:nvPr>
            <p:ph idx="1"/>
          </p:nvPr>
        </p:nvSpPr>
        <p:spPr/>
        <p:txBody>
          <a:bodyPr>
            <a:noAutofit/>
          </a:bodyPr>
          <a:lstStyle/>
          <a:p>
            <a:r>
              <a:rPr lang="it-IT" sz="2000" dirty="0" smtClean="0"/>
              <a:t>Dal 1600 i mercanti divengono anche imprenditori: si guarda alla </a:t>
            </a:r>
            <a:r>
              <a:rPr lang="it-IT" sz="2000" b="1" dirty="0" smtClean="0">
                <a:solidFill>
                  <a:srgbClr val="C00000"/>
                </a:solidFill>
                <a:effectLst>
                  <a:outerShdw blurRad="38100" dist="38100" dir="2700000" algn="tl">
                    <a:srgbClr val="000000">
                      <a:alpha val="43137"/>
                    </a:srgbClr>
                  </a:outerShdw>
                </a:effectLst>
              </a:rPr>
              <a:t>produzione </a:t>
            </a:r>
            <a:r>
              <a:rPr lang="it-IT" sz="2000" dirty="0" smtClean="0"/>
              <a:t>(anche per aumentare il tesoro).</a:t>
            </a:r>
          </a:p>
          <a:p>
            <a:r>
              <a:rPr lang="it-IT" sz="2000" dirty="0" smtClean="0"/>
              <a:t>Per ricchezza si intendono anche le merci prodotte (la moneta è misura del valore)</a:t>
            </a:r>
          </a:p>
          <a:p>
            <a:r>
              <a:rPr lang="it-IT" sz="2000" dirty="0" smtClean="0"/>
              <a:t>Aumento della ricchezza di un paese: surplus della bilancia commerciale (esportazione di merci e non materie prime).</a:t>
            </a:r>
          </a:p>
          <a:p>
            <a:r>
              <a:rPr lang="it-IT" sz="2000" b="1" dirty="0" smtClean="0">
                <a:solidFill>
                  <a:srgbClr val="FF0000"/>
                </a:solidFill>
                <a:effectLst>
                  <a:outerShdw blurRad="38100" dist="38100" dir="2700000" algn="tl">
                    <a:srgbClr val="000000">
                      <a:alpha val="43137"/>
                    </a:srgbClr>
                  </a:outerShdw>
                </a:effectLst>
              </a:rPr>
              <a:t>Thomas </a:t>
            </a:r>
            <a:r>
              <a:rPr lang="it-IT" sz="2000" b="1" dirty="0" err="1" smtClean="0">
                <a:solidFill>
                  <a:srgbClr val="FF0000"/>
                </a:solidFill>
                <a:effectLst>
                  <a:outerShdw blurRad="38100" dist="38100" dir="2700000" algn="tl">
                    <a:srgbClr val="000000">
                      <a:alpha val="43137"/>
                    </a:srgbClr>
                  </a:outerShdw>
                </a:effectLst>
              </a:rPr>
              <a:t>Mun</a:t>
            </a:r>
            <a:r>
              <a:rPr lang="it-IT" sz="2000" b="1" dirty="0" smtClean="0">
                <a:solidFill>
                  <a:srgbClr val="FF0000"/>
                </a:solidFill>
                <a:effectLst>
                  <a:outerShdw blurRad="38100" dist="38100" dir="2700000" algn="tl">
                    <a:srgbClr val="000000">
                      <a:alpha val="43137"/>
                    </a:srgbClr>
                  </a:outerShdw>
                </a:effectLst>
              </a:rPr>
              <a:t> </a:t>
            </a:r>
            <a:r>
              <a:rPr lang="it-IT" sz="2000" dirty="0" smtClean="0"/>
              <a:t>(commerciante ed economista inglese, direttore della compagnia delle indie orientali – 1571 -1641):</a:t>
            </a:r>
          </a:p>
          <a:p>
            <a:pPr lvl="1"/>
            <a:r>
              <a:rPr lang="it-IT" sz="2000" dirty="0" smtClean="0"/>
              <a:t>Esportare le merci lavorate e non le materie prime</a:t>
            </a:r>
          </a:p>
          <a:p>
            <a:pPr lvl="1"/>
            <a:r>
              <a:rPr lang="it-IT" sz="2000" dirty="0" smtClean="0"/>
              <a:t>Le materie prime debbono essere usate per la produzione interna</a:t>
            </a:r>
          </a:p>
          <a:p>
            <a:pPr lvl="1"/>
            <a:r>
              <a:rPr lang="it-IT" sz="2000" dirty="0" smtClean="0"/>
              <a:t>Sostenere alti prezzi per le merci esportate solo se con domanda inelastica</a:t>
            </a:r>
            <a:endParaRPr lang="it-IT" sz="2000"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360776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Thomas </a:t>
            </a:r>
            <a:r>
              <a:rPr lang="it-IT" dirty="0" err="1" smtClean="0"/>
              <a:t>Mun</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Opere :</a:t>
            </a:r>
            <a:r>
              <a:rPr lang="en-US" dirty="0"/>
              <a:t> </a:t>
            </a:r>
            <a:endParaRPr lang="en-US" dirty="0" smtClean="0"/>
          </a:p>
          <a:p>
            <a:pPr lvl="1"/>
            <a:r>
              <a:rPr lang="en-US" dirty="0" smtClean="0"/>
              <a:t>1621: </a:t>
            </a:r>
            <a:r>
              <a:rPr lang="en-US" i="1" dirty="0" smtClean="0"/>
              <a:t>A </a:t>
            </a:r>
            <a:r>
              <a:rPr lang="en-US" i="1" dirty="0"/>
              <a:t>Discourse of Trade from England unto the East Indies</a:t>
            </a:r>
            <a:endParaRPr lang="en-US" dirty="0"/>
          </a:p>
          <a:p>
            <a:pPr lvl="1"/>
            <a:r>
              <a:rPr lang="en-US" dirty="0"/>
              <a:t>1664 - </a:t>
            </a:r>
            <a:r>
              <a:rPr lang="en-US" i="1" dirty="0"/>
              <a:t>England's Treasure by Foreign </a:t>
            </a:r>
            <a:r>
              <a:rPr lang="en-US" i="1" dirty="0" smtClean="0"/>
              <a:t>Trade</a:t>
            </a:r>
          </a:p>
          <a:p>
            <a:r>
              <a:rPr lang="it-IT" dirty="0" smtClean="0"/>
              <a:t>L’obiettivo della bilancia commerciale in surplus va visto nel suo insieme</a:t>
            </a:r>
          </a:p>
          <a:p>
            <a:r>
              <a:rPr lang="it-IT" dirty="0" smtClean="0"/>
              <a:t>Commercio con le Indie: in deficit, ma…</a:t>
            </a:r>
          </a:p>
          <a:p>
            <a:pPr lvl="1"/>
            <a:r>
              <a:rPr lang="it-IT" dirty="0" smtClean="0"/>
              <a:t>L’Inghilterra importa materie prime e semilavorati </a:t>
            </a:r>
            <a:r>
              <a:rPr lang="it-IT" dirty="0"/>
              <a:t>(</a:t>
            </a:r>
            <a:r>
              <a:rPr lang="it-IT" dirty="0" smtClean="0"/>
              <a:t>es. seta) dall’India</a:t>
            </a:r>
          </a:p>
          <a:p>
            <a:pPr lvl="1"/>
            <a:r>
              <a:rPr lang="it-IT" dirty="0" smtClean="0"/>
              <a:t>Trasforma questi beni in prodotti finiti</a:t>
            </a:r>
          </a:p>
          <a:p>
            <a:pPr lvl="1"/>
            <a:r>
              <a:rPr lang="it-IT" dirty="0" smtClean="0"/>
              <a:t>Esporta ad altri paesi questi prodotti </a:t>
            </a:r>
            <a:r>
              <a:rPr lang="it-IT" dirty="0" smtClean="0">
                <a:sym typeface="Symbol" panose="05050102010706020507" pitchFamily="18" charset="2"/>
              </a:rPr>
              <a:t></a:t>
            </a:r>
            <a:r>
              <a:rPr lang="it-IT" dirty="0" smtClean="0"/>
              <a:t> Bilancia dei pagamenti nel suo complesso in surplus</a:t>
            </a:r>
          </a:p>
          <a:p>
            <a:pPr lvl="1"/>
            <a:endParaRPr lang="it-IT" dirty="0" smtClean="0"/>
          </a:p>
          <a:p>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3113619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strategia di </a:t>
            </a:r>
            <a:r>
              <a:rPr lang="it-IT" dirty="0" err="1" smtClean="0"/>
              <a:t>Mun</a:t>
            </a:r>
            <a:endParaRPr lang="it-IT" dirty="0"/>
          </a:p>
        </p:txBody>
      </p:sp>
      <p:sp>
        <p:nvSpPr>
          <p:cNvPr id="3" name="Segnaposto contenuto 2"/>
          <p:cNvSpPr>
            <a:spLocks noGrp="1"/>
          </p:cNvSpPr>
          <p:nvPr>
            <p:ph idx="1"/>
          </p:nvPr>
        </p:nvSpPr>
        <p:spPr>
          <a:xfrm>
            <a:off x="457200" y="3431282"/>
            <a:ext cx="8229600" cy="2694881"/>
          </a:xfrm>
        </p:spPr>
        <p:txBody>
          <a:bodyPr>
            <a:normAutofit fontScale="85000" lnSpcReduction="10000"/>
          </a:bodyPr>
          <a:lstStyle/>
          <a:p>
            <a:r>
              <a:rPr lang="it-IT" dirty="0" smtClean="0"/>
              <a:t>Favorire bassi costi di produzione (anche con bassi salari)</a:t>
            </a:r>
          </a:p>
          <a:p>
            <a:r>
              <a:rPr lang="it-IT" dirty="0" smtClean="0"/>
              <a:t>Importazione di materie prime a buon mercato</a:t>
            </a:r>
          </a:p>
          <a:p>
            <a:r>
              <a:rPr lang="it-IT" dirty="0" smtClean="0"/>
              <a:t>Favorire bassi prezzi per le merci esportate con alta elasticità della domanda (aumentare le quote di mercato)</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15</a:t>
            </a:fld>
            <a:endParaRPr lang="it-IT" dirty="0"/>
          </a:p>
        </p:txBody>
      </p:sp>
      <p:sp>
        <p:nvSpPr>
          <p:cNvPr id="6" name="Rettangolo 5"/>
          <p:cNvSpPr/>
          <p:nvPr/>
        </p:nvSpPr>
        <p:spPr>
          <a:xfrm>
            <a:off x="4862146" y="1508142"/>
            <a:ext cx="2804746" cy="72976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Importazione di materie prime</a:t>
            </a:r>
            <a:endParaRPr lang="it-IT" dirty="0"/>
          </a:p>
        </p:txBody>
      </p:sp>
      <p:sp>
        <p:nvSpPr>
          <p:cNvPr id="7" name="Ovale 6"/>
          <p:cNvSpPr/>
          <p:nvPr/>
        </p:nvSpPr>
        <p:spPr>
          <a:xfrm>
            <a:off x="791308" y="1995871"/>
            <a:ext cx="3780692" cy="69459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Produzione interna</a:t>
            </a:r>
            <a:endParaRPr lang="it-IT" dirty="0"/>
          </a:p>
        </p:txBody>
      </p:sp>
      <p:sp>
        <p:nvSpPr>
          <p:cNvPr id="9" name="Rettangolo 8"/>
          <p:cNvSpPr/>
          <p:nvPr/>
        </p:nvSpPr>
        <p:spPr>
          <a:xfrm>
            <a:off x="4862146" y="2469712"/>
            <a:ext cx="2804746" cy="72976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Esportazione di prodotti finiti</a:t>
            </a:r>
            <a:endParaRPr lang="it-IT" dirty="0"/>
          </a:p>
        </p:txBody>
      </p:sp>
      <p:cxnSp>
        <p:nvCxnSpPr>
          <p:cNvPr id="11" name="Connettore 2 10"/>
          <p:cNvCxnSpPr>
            <a:stCxn id="6" idx="1"/>
            <a:endCxn id="7" idx="0"/>
          </p:cNvCxnSpPr>
          <p:nvPr/>
        </p:nvCxnSpPr>
        <p:spPr>
          <a:xfrm flipH="1">
            <a:off x="2681654" y="1873023"/>
            <a:ext cx="2180492" cy="122848"/>
          </a:xfrm>
          <a:prstGeom prst="straightConnector1">
            <a:avLst/>
          </a:prstGeom>
          <a:ln>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3" name="Connettore 2 12"/>
          <p:cNvCxnSpPr>
            <a:stCxn id="7" idx="4"/>
            <a:endCxn id="9" idx="1"/>
          </p:cNvCxnSpPr>
          <p:nvPr/>
        </p:nvCxnSpPr>
        <p:spPr>
          <a:xfrm>
            <a:off x="2681654" y="2690463"/>
            <a:ext cx="2180492" cy="144130"/>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932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fade">
                                      <p:cBhvr>
                                        <p:cTn id="32" dur="5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fade">
                                      <p:cBhvr>
                                        <p:cTn id="37" dur="500"/>
                                        <p:tgtEl>
                                          <p:spTgt spid="3">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fade">
                                      <p:cBhvr>
                                        <p:cTn id="4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a:t>
            </a:r>
            <a:r>
              <a:rPr lang="it-IT" dirty="0" err="1" smtClean="0"/>
              <a:t>colbertismo</a:t>
            </a:r>
            <a:r>
              <a:rPr lang="it-IT" dirty="0" smtClean="0"/>
              <a:t> e il mercantilismo</a:t>
            </a:r>
            <a:endParaRPr lang="it-IT" dirty="0"/>
          </a:p>
        </p:txBody>
      </p:sp>
      <p:sp>
        <p:nvSpPr>
          <p:cNvPr id="3" name="Segnaposto contenuto 2"/>
          <p:cNvSpPr>
            <a:spLocks noGrp="1"/>
          </p:cNvSpPr>
          <p:nvPr>
            <p:ph idx="1"/>
          </p:nvPr>
        </p:nvSpPr>
        <p:spPr>
          <a:xfrm>
            <a:off x="457200" y="1578334"/>
            <a:ext cx="8229600" cy="4525963"/>
          </a:xfrm>
        </p:spPr>
        <p:txBody>
          <a:bodyPr>
            <a:normAutofit fontScale="62500" lnSpcReduction="20000"/>
          </a:bodyPr>
          <a:lstStyle/>
          <a:p>
            <a:r>
              <a:rPr lang="it-IT" altLang="it-IT" dirty="0"/>
              <a:t>Concezione di fondo dietro alle politiche mercantilistiche</a:t>
            </a:r>
          </a:p>
          <a:p>
            <a:pPr lvl="1">
              <a:lnSpc>
                <a:spcPct val="140000"/>
              </a:lnSpc>
            </a:pPr>
            <a:r>
              <a:rPr lang="it-IT" altLang="it-IT" dirty="0"/>
              <a:t>- La ricchezza mondiale va considerata un </a:t>
            </a:r>
            <a:r>
              <a:rPr lang="it-IT" altLang="it-IT" i="1" dirty="0"/>
              <a:t>dato</a:t>
            </a:r>
            <a:r>
              <a:rPr lang="it-IT" altLang="it-IT" dirty="0"/>
              <a:t>.</a:t>
            </a:r>
          </a:p>
          <a:p>
            <a:pPr lvl="1"/>
            <a:r>
              <a:rPr lang="it-IT" altLang="it-IT" dirty="0"/>
              <a:t>- Negli scambi internazionali il guadagno di un paese </a:t>
            </a:r>
          </a:p>
          <a:p>
            <a:pPr marL="914400" lvl="2" indent="0">
              <a:buNone/>
            </a:pPr>
            <a:r>
              <a:rPr lang="it-IT" altLang="it-IT" sz="2900" dirty="0"/>
              <a:t>corrisponde alla perdita degli altri (gioco a somma zero).</a:t>
            </a:r>
          </a:p>
          <a:p>
            <a:pPr lvl="1"/>
            <a:r>
              <a:rPr lang="it-IT" altLang="it-IT" dirty="0"/>
              <a:t>- Occorre in ogni modo favorire le manifatture nazionali.</a:t>
            </a:r>
          </a:p>
          <a:p>
            <a:pPr>
              <a:lnSpc>
                <a:spcPct val="40000"/>
              </a:lnSpc>
            </a:pPr>
            <a:endParaRPr lang="it-IT" altLang="it-IT" dirty="0"/>
          </a:p>
          <a:p>
            <a:r>
              <a:rPr lang="it-IT" altLang="it-IT" dirty="0" smtClean="0"/>
              <a:t>Strumenti:</a:t>
            </a:r>
            <a:r>
              <a:rPr lang="it-IT" altLang="it-IT" dirty="0"/>
              <a:t>	</a:t>
            </a:r>
          </a:p>
          <a:p>
            <a:pPr lvl="1">
              <a:lnSpc>
                <a:spcPct val="140000"/>
              </a:lnSpc>
            </a:pPr>
            <a:r>
              <a:rPr lang="it-IT" altLang="it-IT" dirty="0"/>
              <a:t>Premi alle esportazioni</a:t>
            </a:r>
          </a:p>
          <a:p>
            <a:pPr lvl="1"/>
            <a:r>
              <a:rPr lang="it-IT" altLang="it-IT" dirty="0"/>
              <a:t>Privilegi</a:t>
            </a:r>
          </a:p>
          <a:p>
            <a:pPr lvl="1"/>
            <a:r>
              <a:rPr lang="it-IT" altLang="it-IT" dirty="0"/>
              <a:t>Finanziamenti diretti</a:t>
            </a:r>
          </a:p>
          <a:p>
            <a:pPr lvl="1"/>
            <a:r>
              <a:rPr lang="it-IT" altLang="it-IT" dirty="0"/>
              <a:t>Restrizione dell’emigrazione di lavoratori qualificati (</a:t>
            </a:r>
            <a:r>
              <a:rPr lang="it-IT" altLang="it-IT" i="1" dirty="0" err="1"/>
              <a:t>artificers</a:t>
            </a:r>
            <a:r>
              <a:rPr lang="it-IT" altLang="it-IT" dirty="0"/>
              <a:t>)</a:t>
            </a:r>
          </a:p>
          <a:p>
            <a:pPr lvl="1"/>
            <a:r>
              <a:rPr lang="it-IT" altLang="it-IT" dirty="0"/>
              <a:t>Proibizione dell’esportazione di macchinari e brevetti.	</a:t>
            </a:r>
          </a:p>
          <a:p>
            <a:pPr lvl="1">
              <a:lnSpc>
                <a:spcPct val="50000"/>
              </a:lnSpc>
            </a:pPr>
            <a:endParaRPr lang="it-IT" altLang="it-IT" dirty="0"/>
          </a:p>
          <a:p>
            <a:r>
              <a:rPr lang="it-IT" altLang="it-IT" dirty="0"/>
              <a:t>Jean-</a:t>
            </a:r>
            <a:r>
              <a:rPr lang="it-IT" altLang="it-IT" dirty="0" err="1"/>
              <a:t>Baptiste</a:t>
            </a:r>
            <a:r>
              <a:rPr lang="it-IT" altLang="it-IT" dirty="0"/>
              <a:t> </a:t>
            </a:r>
            <a:r>
              <a:rPr lang="it-IT" altLang="it-IT" dirty="0" err="1"/>
              <a:t>Colbert</a:t>
            </a:r>
            <a:r>
              <a:rPr lang="it-IT" altLang="it-IT" dirty="0"/>
              <a:t> (1619-1683. Ministro di Luigi XIV)</a:t>
            </a:r>
          </a:p>
          <a:p>
            <a:pPr>
              <a:lnSpc>
                <a:spcPct val="30000"/>
              </a:lnSpc>
            </a:pPr>
            <a:endParaRPr lang="it-IT" altLang="it-IT" dirty="0"/>
          </a:p>
          <a:p>
            <a:r>
              <a:rPr lang="it-IT" altLang="it-IT" noProof="1">
                <a:sym typeface="Wingdings" panose="05000000000000000000" pitchFamily="2" charset="2"/>
              </a:rPr>
              <a:t></a:t>
            </a:r>
            <a:r>
              <a:rPr lang="it-IT" altLang="it-IT" dirty="0"/>
              <a:t> “Manifatture privilegiate”</a:t>
            </a:r>
          </a:p>
          <a:p>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888501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500"/>
                                        <p:tgtEl>
                                          <p:spTgt spid="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500"/>
                                        <p:tgtEl>
                                          <p:spTgt spid="3">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500"/>
                                        <p:tgtEl>
                                          <p:spTgt spid="3">
                                            <p:txEl>
                                              <p:pRg st="10" end="1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fade">
                                      <p:cBhvr>
                                        <p:cTn id="55" dur="500"/>
                                        <p:tgtEl>
                                          <p:spTgt spid="3">
                                            <p:txEl>
                                              <p:pRg st="11" end="1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
                                            <p:txEl>
                                              <p:pRg st="13" end="13"/>
                                            </p:txEl>
                                          </p:spTgt>
                                        </p:tgtEl>
                                        <p:attrNameLst>
                                          <p:attrName>style.visibility</p:attrName>
                                        </p:attrNameLst>
                                      </p:cBhvr>
                                      <p:to>
                                        <p:strVal val="visible"/>
                                      </p:to>
                                    </p:set>
                                    <p:animEffect transition="in" filter="fade">
                                      <p:cBhvr>
                                        <p:cTn id="60" dur="500"/>
                                        <p:tgtEl>
                                          <p:spTgt spid="3">
                                            <p:txEl>
                                              <p:pRg st="13" end="13"/>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
                                            <p:txEl>
                                              <p:pRg st="15" end="15"/>
                                            </p:txEl>
                                          </p:spTgt>
                                        </p:tgtEl>
                                        <p:attrNameLst>
                                          <p:attrName>style.visibility</p:attrName>
                                        </p:attrNameLst>
                                      </p:cBhvr>
                                      <p:to>
                                        <p:strVal val="visible"/>
                                      </p:to>
                                    </p:set>
                                    <p:animEffect transition="in" filter="fade">
                                      <p:cBhvr>
                                        <p:cTn id="65"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Problemi monetari</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Alta inflazione: non si individuano all’inizio cause particolari </a:t>
            </a:r>
          </a:p>
          <a:p>
            <a:pPr lvl="1"/>
            <a:r>
              <a:rPr lang="it-IT" dirty="0" smtClean="0"/>
              <a:t>Tosatura delle monete</a:t>
            </a:r>
          </a:p>
          <a:p>
            <a:pPr lvl="1"/>
            <a:r>
              <a:rPr lang="it-IT" dirty="0" smtClean="0"/>
              <a:t>Aumento del metallo prezioso circolante (teoria quantitativa)</a:t>
            </a:r>
          </a:p>
          <a:p>
            <a:pPr lvl="1"/>
            <a:r>
              <a:rPr lang="it-IT" dirty="0" smtClean="0"/>
              <a:t>Eccesso di spesa pubblica</a:t>
            </a:r>
          </a:p>
          <a:p>
            <a:pPr lvl="1"/>
            <a:r>
              <a:rPr lang="it-IT" dirty="0" smtClean="0"/>
              <a:t>Guerre e saccheggi</a:t>
            </a:r>
          </a:p>
          <a:p>
            <a:r>
              <a:rPr lang="it-IT" dirty="0" smtClean="0"/>
              <a:t>L’attenzione si concentra sulla quantità di moneta in circolazione (teoria quantitativa)</a:t>
            </a:r>
          </a:p>
          <a:p>
            <a:r>
              <a:rPr lang="it-IT" dirty="0" smtClean="0"/>
              <a:t>L’equazione quantitativa – </a:t>
            </a:r>
            <a:r>
              <a:rPr lang="it-IT" b="1" dirty="0" smtClean="0">
                <a:solidFill>
                  <a:srgbClr val="C00000"/>
                </a:solidFill>
                <a:effectLst>
                  <a:outerShdw blurRad="38100" dist="38100" dir="2700000" algn="tl">
                    <a:srgbClr val="000000">
                      <a:alpha val="43137"/>
                    </a:srgbClr>
                  </a:outerShdw>
                </a:effectLst>
              </a:rPr>
              <a:t>M</a:t>
            </a:r>
            <a:r>
              <a:rPr lang="it-IT" dirty="0" smtClean="0"/>
              <a:t>V=</a:t>
            </a:r>
            <a:r>
              <a:rPr lang="it-IT" b="1" dirty="0" smtClean="0">
                <a:solidFill>
                  <a:srgbClr val="C00000"/>
                </a:solidFill>
                <a:effectLst>
                  <a:outerShdw blurRad="38100" dist="38100" dir="2700000" algn="tl">
                    <a:srgbClr val="000000">
                      <a:alpha val="43137"/>
                    </a:srgbClr>
                  </a:outerShdw>
                </a:effectLst>
              </a:rPr>
              <a:t>P</a:t>
            </a:r>
            <a:r>
              <a:rPr lang="it-IT" dirty="0" smtClean="0"/>
              <a:t>T</a:t>
            </a:r>
          </a:p>
          <a:p>
            <a:r>
              <a:rPr lang="it-IT" dirty="0" smtClean="0"/>
              <a:t>L’aumento di M influenza P (J. </a:t>
            </a:r>
            <a:r>
              <a:rPr lang="it-IT" dirty="0" err="1" smtClean="0"/>
              <a:t>Bodin</a:t>
            </a:r>
            <a:r>
              <a:rPr lang="it-IT" dirty="0" smtClean="0"/>
              <a:t> – filosofo e giurista francese – 1529-1596)</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
        <p:nvSpPr>
          <p:cNvPr id="17" name="Figura a mano libera 16"/>
          <p:cNvSpPr/>
          <p:nvPr/>
        </p:nvSpPr>
        <p:spPr>
          <a:xfrm>
            <a:off x="5081954" y="4793069"/>
            <a:ext cx="676675" cy="106639"/>
          </a:xfrm>
          <a:custGeom>
            <a:avLst/>
            <a:gdLst>
              <a:gd name="connsiteX0" fmla="*/ 0 w 676675"/>
              <a:gd name="connsiteY0" fmla="*/ 104246 h 106639"/>
              <a:gd name="connsiteX1" fmla="*/ 228600 w 676675"/>
              <a:gd name="connsiteY1" fmla="*/ 7531 h 106639"/>
              <a:gd name="connsiteX2" fmla="*/ 580292 w 676675"/>
              <a:gd name="connsiteY2" fmla="*/ 16323 h 106639"/>
              <a:gd name="connsiteX3" fmla="*/ 668215 w 676675"/>
              <a:gd name="connsiteY3" fmla="*/ 95454 h 106639"/>
              <a:gd name="connsiteX4" fmla="*/ 668215 w 676675"/>
              <a:gd name="connsiteY4" fmla="*/ 104246 h 106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675" h="106639">
                <a:moveTo>
                  <a:pt x="0" y="104246"/>
                </a:moveTo>
                <a:cubicBezTo>
                  <a:pt x="65942" y="63215"/>
                  <a:pt x="131885" y="22185"/>
                  <a:pt x="228600" y="7531"/>
                </a:cubicBezTo>
                <a:cubicBezTo>
                  <a:pt x="325315" y="-7123"/>
                  <a:pt x="507023" y="1669"/>
                  <a:pt x="580292" y="16323"/>
                </a:cubicBezTo>
                <a:cubicBezTo>
                  <a:pt x="653561" y="30977"/>
                  <a:pt x="653561" y="80800"/>
                  <a:pt x="668215" y="95454"/>
                </a:cubicBezTo>
                <a:cubicBezTo>
                  <a:pt x="682869" y="110108"/>
                  <a:pt x="675542" y="107177"/>
                  <a:pt x="668215" y="104246"/>
                </a:cubicBezTo>
              </a:path>
            </a:pathLst>
          </a:custGeom>
          <a:noFill/>
          <a:ln w="19050">
            <a:tailEnd type="triangl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4285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a:t>Economia </a:t>
            </a:r>
            <a:r>
              <a:rPr lang="it-IT" sz="3200" dirty="0" smtClean="0"/>
              <a:t>monetaria </a:t>
            </a:r>
            <a:r>
              <a:rPr lang="it-IT" sz="3200" dirty="0"/>
              <a:t>ed economia reale</a:t>
            </a:r>
          </a:p>
        </p:txBody>
      </p:sp>
      <p:sp>
        <p:nvSpPr>
          <p:cNvPr id="3" name="Segnaposto contenuto 2"/>
          <p:cNvSpPr>
            <a:spLocks noGrp="1"/>
          </p:cNvSpPr>
          <p:nvPr>
            <p:ph idx="1"/>
          </p:nvPr>
        </p:nvSpPr>
        <p:spPr/>
        <p:txBody>
          <a:bodyPr>
            <a:normAutofit fontScale="92500" lnSpcReduction="20000"/>
          </a:bodyPr>
          <a:lstStyle/>
          <a:p>
            <a:r>
              <a:rPr lang="it-IT" dirty="0"/>
              <a:t>Influenza delle variabili monetarie sulla produzione</a:t>
            </a:r>
          </a:p>
          <a:p>
            <a:r>
              <a:rPr lang="it-IT" dirty="0" err="1"/>
              <a:t>Jhon</a:t>
            </a:r>
            <a:r>
              <a:rPr lang="it-IT" dirty="0"/>
              <a:t> Law (economista e finanziere scozzese, poi in </a:t>
            </a:r>
            <a:r>
              <a:rPr lang="it-IT" dirty="0" smtClean="0"/>
              <a:t>Francia, 1671 - 1729)</a:t>
            </a:r>
            <a:endParaRPr lang="it-IT" dirty="0"/>
          </a:p>
          <a:p>
            <a:r>
              <a:rPr lang="it-IT" dirty="0"/>
              <a:t>L’aumento dell’offerta di moneta influisce sulla produzione, stimolando la </a:t>
            </a:r>
            <a:r>
              <a:rPr lang="it-IT" dirty="0" smtClean="0"/>
              <a:t>crescita (</a:t>
            </a:r>
            <a:r>
              <a:rPr lang="it-IT" altLang="it-IT" i="1" dirty="0" smtClean="0"/>
              <a:t>Money </a:t>
            </a:r>
            <a:r>
              <a:rPr lang="it-IT" altLang="it-IT" i="1" dirty="0"/>
              <a:t>and </a:t>
            </a:r>
            <a:r>
              <a:rPr lang="it-IT" altLang="it-IT" i="1" dirty="0" err="1"/>
              <a:t>Trade</a:t>
            </a:r>
            <a:r>
              <a:rPr lang="it-IT" altLang="it-IT" i="1" dirty="0"/>
              <a:t> </a:t>
            </a:r>
            <a:r>
              <a:rPr lang="it-IT" altLang="it-IT" i="1" dirty="0" err="1"/>
              <a:t>Considered</a:t>
            </a:r>
            <a:r>
              <a:rPr lang="it-IT" altLang="it-IT" dirty="0"/>
              <a:t>, 1705</a:t>
            </a:r>
            <a:r>
              <a:rPr lang="it-IT" altLang="it-IT" dirty="0" smtClean="0"/>
              <a:t>)</a:t>
            </a:r>
            <a:endParaRPr lang="it-IT" dirty="0" smtClean="0"/>
          </a:p>
          <a:p>
            <a:pPr algn="ctr"/>
            <a:r>
              <a:rPr lang="it-IT" b="1" dirty="0" smtClean="0">
                <a:solidFill>
                  <a:srgbClr val="C00000"/>
                </a:solidFill>
                <a:effectLst>
                  <a:outerShdw blurRad="38100" dist="38100" dir="2700000" algn="tl">
                    <a:srgbClr val="000000">
                      <a:alpha val="43137"/>
                    </a:srgbClr>
                  </a:outerShdw>
                </a:effectLst>
              </a:rPr>
              <a:t>M</a:t>
            </a:r>
            <a:r>
              <a:rPr lang="it-IT" dirty="0" smtClean="0"/>
              <a:t>V=P</a:t>
            </a:r>
            <a:r>
              <a:rPr lang="it-IT" b="1" dirty="0" smtClean="0">
                <a:solidFill>
                  <a:srgbClr val="C00000"/>
                </a:solidFill>
                <a:effectLst>
                  <a:outerShdw blurRad="38100" dist="38100" dir="2700000" algn="tl">
                    <a:srgbClr val="000000">
                      <a:alpha val="43137"/>
                    </a:srgbClr>
                  </a:outerShdw>
                </a:effectLst>
              </a:rPr>
              <a:t>T</a:t>
            </a:r>
          </a:p>
          <a:p>
            <a:r>
              <a:rPr lang="it-IT" dirty="0" smtClean="0"/>
              <a:t>Se ci sono </a:t>
            </a:r>
            <a:r>
              <a:rPr lang="it-IT" b="1" dirty="0" smtClean="0">
                <a:solidFill>
                  <a:srgbClr val="C00000"/>
                </a:solidFill>
                <a:effectLst>
                  <a:outerShdw blurRad="38100" dist="38100" dir="2700000" algn="tl">
                    <a:srgbClr val="000000">
                      <a:alpha val="43137"/>
                    </a:srgbClr>
                  </a:outerShdw>
                </a:effectLst>
              </a:rPr>
              <a:t>risorse inutilizzate</a:t>
            </a:r>
            <a:r>
              <a:rPr lang="it-IT" dirty="0" smtClean="0"/>
              <a:t>, l’aumento dell’offerta di moneta stimola le transazioni – aumenta la produzione – crescita economica </a:t>
            </a:r>
            <a:endParaRPr lang="it-IT" dirty="0"/>
          </a:p>
          <a:p>
            <a:endParaRPr lang="it-IT" dirty="0"/>
          </a:p>
          <a:p>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18</a:t>
            </a:fld>
            <a:endParaRPr lang="it-IT" dirty="0"/>
          </a:p>
        </p:txBody>
      </p:sp>
      <p:sp>
        <p:nvSpPr>
          <p:cNvPr id="6" name="Figura a mano libera 5"/>
          <p:cNvSpPr/>
          <p:nvPr/>
        </p:nvSpPr>
        <p:spPr>
          <a:xfrm>
            <a:off x="4237892" y="4375765"/>
            <a:ext cx="1037493" cy="117104"/>
          </a:xfrm>
          <a:custGeom>
            <a:avLst/>
            <a:gdLst>
              <a:gd name="connsiteX0" fmla="*/ 0 w 1037493"/>
              <a:gd name="connsiteY0" fmla="*/ 117104 h 117104"/>
              <a:gd name="connsiteX1" fmla="*/ 316523 w 1037493"/>
              <a:gd name="connsiteY1" fmla="*/ 11597 h 117104"/>
              <a:gd name="connsiteX2" fmla="*/ 773723 w 1037493"/>
              <a:gd name="connsiteY2" fmla="*/ 11597 h 117104"/>
              <a:gd name="connsiteX3" fmla="*/ 1037493 w 1037493"/>
              <a:gd name="connsiteY3" fmla="*/ 90727 h 117104"/>
              <a:gd name="connsiteX4" fmla="*/ 1037493 w 1037493"/>
              <a:gd name="connsiteY4" fmla="*/ 90727 h 1171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493" h="117104">
                <a:moveTo>
                  <a:pt x="0" y="117104"/>
                </a:moveTo>
                <a:cubicBezTo>
                  <a:pt x="93784" y="73142"/>
                  <a:pt x="187569" y="29181"/>
                  <a:pt x="316523" y="11597"/>
                </a:cubicBezTo>
                <a:cubicBezTo>
                  <a:pt x="445477" y="-5987"/>
                  <a:pt x="653561" y="-1591"/>
                  <a:pt x="773723" y="11597"/>
                </a:cubicBezTo>
                <a:cubicBezTo>
                  <a:pt x="893885" y="24785"/>
                  <a:pt x="1037493" y="90727"/>
                  <a:pt x="1037493" y="90727"/>
                </a:cubicBezTo>
                <a:lnTo>
                  <a:pt x="1037493" y="90727"/>
                </a:lnTo>
              </a:path>
            </a:pathLst>
          </a:custGeom>
          <a:noFill/>
          <a:ln w="22225">
            <a:tailEnd type="triangl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8943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bassi tassi di interesse</a:t>
            </a:r>
            <a:endParaRPr lang="it-IT" dirty="0"/>
          </a:p>
        </p:txBody>
      </p:sp>
      <p:sp>
        <p:nvSpPr>
          <p:cNvPr id="3" name="Segnaposto contenuto 2"/>
          <p:cNvSpPr>
            <a:spLocks noGrp="1"/>
          </p:cNvSpPr>
          <p:nvPr>
            <p:ph idx="1"/>
          </p:nvPr>
        </p:nvSpPr>
        <p:spPr/>
        <p:txBody>
          <a:bodyPr>
            <a:normAutofit fontScale="77500" lnSpcReduction="20000"/>
          </a:bodyPr>
          <a:lstStyle/>
          <a:p>
            <a:r>
              <a:rPr lang="it-IT" altLang="it-IT" b="1" dirty="0" err="1">
                <a:solidFill>
                  <a:srgbClr val="C00000"/>
                </a:solidFill>
                <a:effectLst>
                  <a:outerShdw blurRad="38100" dist="38100" dir="2700000" algn="tl">
                    <a:srgbClr val="000000">
                      <a:alpha val="43137"/>
                    </a:srgbClr>
                  </a:outerShdw>
                </a:effectLst>
              </a:rPr>
              <a:t>Josiah</a:t>
            </a:r>
            <a:r>
              <a:rPr lang="it-IT" altLang="it-IT" b="1" dirty="0">
                <a:solidFill>
                  <a:srgbClr val="C00000"/>
                </a:solidFill>
                <a:effectLst>
                  <a:outerShdw blurRad="38100" dist="38100" dir="2700000" algn="tl">
                    <a:srgbClr val="000000">
                      <a:alpha val="43137"/>
                    </a:srgbClr>
                  </a:outerShdw>
                </a:effectLst>
              </a:rPr>
              <a:t> </a:t>
            </a:r>
            <a:r>
              <a:rPr lang="it-IT" altLang="it-IT" b="1" dirty="0" smtClean="0">
                <a:solidFill>
                  <a:srgbClr val="C00000"/>
                </a:solidFill>
                <a:effectLst>
                  <a:outerShdw blurRad="38100" dist="38100" dir="2700000" algn="tl">
                    <a:srgbClr val="000000">
                      <a:alpha val="43137"/>
                    </a:srgbClr>
                  </a:outerShdw>
                </a:effectLst>
              </a:rPr>
              <a:t>Child </a:t>
            </a:r>
            <a:r>
              <a:rPr lang="it-IT" altLang="it-IT" dirty="0" smtClean="0"/>
              <a:t>(mercante politico ed economista inglese: 1630 -1699), </a:t>
            </a:r>
            <a:r>
              <a:rPr lang="it-IT" altLang="it-IT" i="1" dirty="0"/>
              <a:t>A New </a:t>
            </a:r>
            <a:r>
              <a:rPr lang="it-IT" altLang="it-IT" i="1" dirty="0" err="1"/>
              <a:t>Discourse</a:t>
            </a:r>
            <a:r>
              <a:rPr lang="it-IT" altLang="it-IT" i="1" dirty="0"/>
              <a:t> of </a:t>
            </a:r>
            <a:r>
              <a:rPr lang="it-IT" altLang="it-IT" i="1" dirty="0" err="1"/>
              <a:t>Trade</a:t>
            </a:r>
            <a:r>
              <a:rPr lang="it-IT" altLang="it-IT" dirty="0"/>
              <a:t>, </a:t>
            </a:r>
            <a:r>
              <a:rPr lang="it-IT" altLang="it-IT" dirty="0" smtClean="0"/>
              <a:t>1693</a:t>
            </a:r>
          </a:p>
          <a:p>
            <a:r>
              <a:rPr lang="it-IT" dirty="0" smtClean="0"/>
              <a:t>L’aumento della circolazione monetaria fa abbassare il tasso di interesse, aumentano gli investimenti e la crescita</a:t>
            </a:r>
          </a:p>
          <a:p>
            <a:r>
              <a:rPr lang="it-IT" dirty="0" smtClean="0"/>
              <a:t>Apprezzato da Keynes.</a:t>
            </a:r>
          </a:p>
          <a:p>
            <a:r>
              <a:rPr lang="it-IT" b="1" dirty="0" smtClean="0">
                <a:solidFill>
                  <a:srgbClr val="C00000"/>
                </a:solidFill>
                <a:effectLst>
                  <a:outerShdw blurRad="38100" dist="38100" dir="2700000" algn="tl">
                    <a:srgbClr val="000000">
                      <a:alpha val="43137"/>
                    </a:srgbClr>
                  </a:outerShdw>
                </a:effectLst>
              </a:rPr>
              <a:t>Dudley North </a:t>
            </a:r>
            <a:r>
              <a:rPr lang="it-IT" dirty="0" smtClean="0"/>
              <a:t>(</a:t>
            </a:r>
            <a:r>
              <a:rPr lang="it-IT" dirty="0"/>
              <a:t>m</a:t>
            </a:r>
            <a:r>
              <a:rPr lang="it-IT" dirty="0" smtClean="0"/>
              <a:t>ercante</a:t>
            </a:r>
            <a:r>
              <a:rPr lang="it-IT" dirty="0"/>
              <a:t>, economista e politico </a:t>
            </a:r>
            <a:r>
              <a:rPr lang="it-IT" dirty="0" smtClean="0"/>
              <a:t>inglese:1641</a:t>
            </a:r>
            <a:r>
              <a:rPr lang="it-IT" dirty="0"/>
              <a:t> - </a:t>
            </a:r>
            <a:r>
              <a:rPr lang="it-IT" dirty="0" smtClean="0"/>
              <a:t>1691)</a:t>
            </a:r>
          </a:p>
          <a:p>
            <a:r>
              <a:rPr lang="it-IT" dirty="0" smtClean="0"/>
              <a:t>Il tasso di interesse è determinato dalle forze di mercato. L’intervento statale viene annullato.</a:t>
            </a:r>
          </a:p>
          <a:p>
            <a:r>
              <a:rPr lang="it-IT" dirty="0" smtClean="0"/>
              <a:t>L’altezza dell’interesse dipende dallo stato degli affari: commercio fiorente basso tasso di interesse e non viceversa.</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19</a:t>
            </a:fld>
            <a:endParaRPr lang="it-IT" dirty="0"/>
          </a:p>
        </p:txBody>
      </p:sp>
    </p:spTree>
    <p:extLst>
      <p:ext uri="{BB962C8B-B14F-4D97-AF65-F5344CB8AC3E}">
        <p14:creationId xmlns:p14="http://schemas.microsoft.com/office/powerpoint/2010/main" val="168760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smtClean="0"/>
              <a:t>Compare il termine economia</a:t>
            </a:r>
            <a:endParaRPr lang="it-IT" dirty="0"/>
          </a:p>
        </p:txBody>
      </p:sp>
      <p:sp>
        <p:nvSpPr>
          <p:cNvPr id="7" name="Segnaposto contenuto 6"/>
          <p:cNvSpPr>
            <a:spLocks noGrp="1"/>
          </p:cNvSpPr>
          <p:nvPr>
            <p:ph idx="1"/>
          </p:nvPr>
        </p:nvSpPr>
        <p:spPr/>
        <p:txBody>
          <a:bodyPr>
            <a:normAutofit fontScale="92500" lnSpcReduction="20000"/>
          </a:bodyPr>
          <a:lstStyle/>
          <a:p>
            <a:r>
              <a:rPr lang="it-IT" dirty="0" smtClean="0"/>
              <a:t>Esiodo: poeta greco (VIII-VII secolo </a:t>
            </a:r>
            <a:r>
              <a:rPr lang="it-IT" dirty="0" err="1" smtClean="0"/>
              <a:t>aC</a:t>
            </a:r>
            <a:r>
              <a:rPr lang="it-IT" dirty="0" smtClean="0"/>
              <a:t>): termine di </a:t>
            </a:r>
            <a:r>
              <a:rPr lang="it-IT" b="1" dirty="0" smtClean="0"/>
              <a:t>efficienza</a:t>
            </a:r>
            <a:r>
              <a:rPr lang="it-IT" dirty="0" smtClean="0"/>
              <a:t> nella conduzione dell’ economia familiare</a:t>
            </a:r>
          </a:p>
          <a:p>
            <a:r>
              <a:rPr lang="it-IT" dirty="0" smtClean="0"/>
              <a:t>Senofonte: storico e mercenario greco (IV – III secolo </a:t>
            </a:r>
            <a:r>
              <a:rPr lang="it-IT" dirty="0" err="1" smtClean="0"/>
              <a:t>aC</a:t>
            </a:r>
            <a:r>
              <a:rPr lang="it-IT" dirty="0" smtClean="0"/>
              <a:t>): termine di economia: (</a:t>
            </a:r>
            <a:r>
              <a:rPr lang="it-IT" altLang="it-IT" i="1" dirty="0" err="1" smtClean="0"/>
              <a:t>Oikonomìa</a:t>
            </a:r>
            <a:r>
              <a:rPr lang="it-IT" altLang="it-IT" dirty="0" smtClean="0"/>
              <a:t>) da </a:t>
            </a:r>
            <a:r>
              <a:rPr lang="it-IT" altLang="it-IT" i="1" dirty="0" err="1" smtClean="0"/>
              <a:t>Oikos</a:t>
            </a:r>
            <a:r>
              <a:rPr lang="it-IT" altLang="it-IT" i="1" dirty="0" smtClean="0"/>
              <a:t> </a:t>
            </a:r>
            <a:r>
              <a:rPr lang="it-IT" altLang="it-IT" dirty="0" smtClean="0"/>
              <a:t>(casa – patrimonio) e </a:t>
            </a:r>
            <a:r>
              <a:rPr lang="it-IT" altLang="it-IT" i="1" dirty="0" err="1" smtClean="0"/>
              <a:t>Nomos</a:t>
            </a:r>
            <a:r>
              <a:rPr lang="it-IT" altLang="it-IT" dirty="0"/>
              <a:t> </a:t>
            </a:r>
            <a:r>
              <a:rPr lang="it-IT" altLang="it-IT" dirty="0" smtClean="0"/>
              <a:t>(amministrazione – legge) regole dell’economia della famiglia: non è </a:t>
            </a:r>
            <a:r>
              <a:rPr lang="it-IT" altLang="it-IT" b="1" dirty="0" smtClean="0">
                <a:solidFill>
                  <a:srgbClr val="C00000"/>
                </a:solidFill>
                <a:effectLst>
                  <a:outerShdw blurRad="38100" dist="38100" dir="2700000" algn="tl">
                    <a:srgbClr val="000000">
                      <a:alpha val="43137"/>
                    </a:srgbClr>
                  </a:outerShdw>
                </a:effectLst>
              </a:rPr>
              <a:t>economia politica</a:t>
            </a:r>
            <a:r>
              <a:rPr lang="it-IT" altLang="it-IT" dirty="0" smtClean="0"/>
              <a:t>.</a:t>
            </a:r>
          </a:p>
          <a:p>
            <a:r>
              <a:rPr lang="it-IT" dirty="0" smtClean="0"/>
              <a:t>Accenna anche all’importanza della divisione del lavoro</a:t>
            </a:r>
            <a:r>
              <a:rPr lang="it-IT" i="1" dirty="0" smtClean="0"/>
              <a:t>.</a:t>
            </a:r>
            <a:endParaRPr lang="it-IT" i="1" dirty="0"/>
          </a:p>
        </p:txBody>
      </p:sp>
      <p:sp>
        <p:nvSpPr>
          <p:cNvPr id="4" name="Segnaposto piè di pagina 3"/>
          <p:cNvSpPr>
            <a:spLocks noGrp="1"/>
          </p:cNvSpPr>
          <p:nvPr>
            <p:ph type="ftr" sz="quarter" idx="4294967295"/>
          </p:nvPr>
        </p:nvSpPr>
        <p:spPr>
          <a:xfrm>
            <a:off x="0" y="6356350"/>
            <a:ext cx="2895600" cy="365125"/>
          </a:xfrm>
        </p:spPr>
        <p:txBody>
          <a:bodyPr/>
          <a:lstStyle/>
          <a:p>
            <a:r>
              <a:rPr lang="en-US" smtClean="0"/>
              <a:t>Unità 2</a:t>
            </a:r>
            <a:endParaRPr lang="it-IT" dirty="0"/>
          </a:p>
        </p:txBody>
      </p:sp>
      <p:sp>
        <p:nvSpPr>
          <p:cNvPr id="5" name="Segnaposto numero diapositiva 4"/>
          <p:cNvSpPr>
            <a:spLocks noGrp="1"/>
          </p:cNvSpPr>
          <p:nvPr>
            <p:ph type="sldNum" sz="quarter" idx="4294967295"/>
          </p:nvPr>
        </p:nvSpPr>
        <p:spPr>
          <a:xfrm>
            <a:off x="7010400" y="6356350"/>
            <a:ext cx="2133600" cy="365125"/>
          </a:xfrm>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386602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John </a:t>
            </a:r>
            <a:r>
              <a:rPr lang="it-IT" dirty="0" smtClean="0"/>
              <a:t>Locke</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Filosofo inglese (1632-1704)</a:t>
            </a:r>
          </a:p>
          <a:p>
            <a:r>
              <a:rPr lang="it-IT" dirty="0" smtClean="0"/>
              <a:t>Moderno giusnaturalismo</a:t>
            </a:r>
          </a:p>
          <a:p>
            <a:r>
              <a:rPr lang="it-IT" i="1" dirty="0" smtClean="0"/>
              <a:t>Alcune considerazioni sull’abbassamento del saggio di interesse </a:t>
            </a:r>
            <a:r>
              <a:rPr lang="it-IT" dirty="0" smtClean="0"/>
              <a:t>(1692)</a:t>
            </a:r>
          </a:p>
          <a:p>
            <a:r>
              <a:rPr lang="it-IT" dirty="0" smtClean="0"/>
              <a:t>La prosperità favorisce bassi saggi di interesse e non viceversa. Come in North: l’economia ha proprie leggi.</a:t>
            </a:r>
          </a:p>
          <a:p>
            <a:r>
              <a:rPr lang="it-IT" dirty="0" smtClean="0"/>
              <a:t>La proprietà privata: non è un diritto «naturale» ma deriva dal principio che ciascuno è padrone della propria persona e del proprio lavoro. Di conseguenza è padrone dei frutti del proprio lavoro.</a:t>
            </a:r>
          </a:p>
          <a:p>
            <a:r>
              <a:rPr lang="it-IT" dirty="0" smtClean="0"/>
              <a:t>Valore d’uso e di scambio</a:t>
            </a:r>
          </a:p>
          <a:p>
            <a:r>
              <a:rPr lang="it-IT" dirty="0" smtClean="0"/>
              <a:t>Valore commerciale: dipende dalla scarsità o dall’abbondanza del bene e dal lavoro</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20</a:t>
            </a:fld>
            <a:endParaRPr lang="it-IT" dirty="0"/>
          </a:p>
        </p:txBody>
      </p:sp>
    </p:spTree>
    <p:extLst>
      <p:ext uri="{BB962C8B-B14F-4D97-AF65-F5344CB8AC3E}">
        <p14:creationId xmlns:p14="http://schemas.microsoft.com/office/powerpoint/2010/main" val="206432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65125" y="762000"/>
            <a:ext cx="685841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2400" b="1" dirty="0" smtClean="0">
                <a:solidFill>
                  <a:srgbClr val="C00000"/>
                </a:solidFill>
                <a:effectLst>
                  <a:outerShdw blurRad="38100" dist="38100" dir="2700000" algn="tl">
                    <a:srgbClr val="000000">
                      <a:alpha val="43137"/>
                    </a:srgbClr>
                  </a:outerShdw>
                </a:effectLst>
              </a:rPr>
              <a:t>DAVID HUME  </a:t>
            </a:r>
            <a:r>
              <a:rPr lang="it-IT" altLang="it-IT" sz="2400" dirty="0" smtClean="0"/>
              <a:t>Filosofo inglese (1711-1776) Illuminista</a:t>
            </a:r>
          </a:p>
          <a:p>
            <a:r>
              <a:rPr lang="it-IT" altLang="it-IT" dirty="0" smtClean="0"/>
              <a:t>Hume </a:t>
            </a:r>
            <a:r>
              <a:rPr lang="it-IT" altLang="it-IT" dirty="0"/>
              <a:t>critica la teoria della bilancia commerciale favorevole.</a:t>
            </a:r>
          </a:p>
          <a:p>
            <a:r>
              <a:rPr lang="it-IT" altLang="it-IT" dirty="0"/>
              <a:t>Formula il </a:t>
            </a:r>
            <a:r>
              <a:rPr lang="it-IT" altLang="it-IT" b="1" i="1" dirty="0" err="1">
                <a:solidFill>
                  <a:srgbClr val="FF0000"/>
                </a:solidFill>
              </a:rPr>
              <a:t>price</a:t>
            </a:r>
            <a:r>
              <a:rPr lang="it-IT" altLang="it-IT" b="1" i="1" dirty="0">
                <a:solidFill>
                  <a:srgbClr val="FF0000"/>
                </a:solidFill>
              </a:rPr>
              <a:t>-specie flow </a:t>
            </a:r>
            <a:r>
              <a:rPr lang="it-IT" altLang="it-IT" b="1" i="1" dirty="0" err="1">
                <a:solidFill>
                  <a:srgbClr val="FF0000"/>
                </a:solidFill>
              </a:rPr>
              <a:t>mechanism</a:t>
            </a:r>
            <a:r>
              <a:rPr lang="it-IT" altLang="it-IT" dirty="0"/>
              <a:t>:</a:t>
            </a:r>
          </a:p>
        </p:txBody>
      </p:sp>
      <p:sp>
        <p:nvSpPr>
          <p:cNvPr id="20483" name="Oval 3"/>
          <p:cNvSpPr>
            <a:spLocks noChangeArrowheads="1"/>
          </p:cNvSpPr>
          <p:nvPr/>
        </p:nvSpPr>
        <p:spPr bwMode="auto">
          <a:xfrm>
            <a:off x="533400" y="1793874"/>
            <a:ext cx="2209800" cy="914400"/>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a:t>bilancia in attivo</a:t>
            </a:r>
          </a:p>
        </p:txBody>
      </p:sp>
      <p:sp>
        <p:nvSpPr>
          <p:cNvPr id="20485" name="AutoShape 5"/>
          <p:cNvSpPr>
            <a:spLocks noChangeArrowheads="1"/>
          </p:cNvSpPr>
          <p:nvPr/>
        </p:nvSpPr>
        <p:spPr bwMode="auto">
          <a:xfrm>
            <a:off x="2951285" y="2090859"/>
            <a:ext cx="304800" cy="304800"/>
          </a:xfrm>
          <a:prstGeom prst="chevron">
            <a:avLst>
              <a:gd name="adj" fmla="val 25000"/>
            </a:avLst>
          </a:prstGeom>
          <a:solidFill>
            <a:srgbClr val="FF6600"/>
          </a:solidFill>
          <a:ln w="9525">
            <a:solidFill>
              <a:schemeClr val="tx1"/>
            </a:solidFill>
            <a:miter lim="800000"/>
            <a:headEnd/>
            <a:tailEnd/>
          </a:ln>
          <a:effectLst>
            <a:prstShdw prst="shdw13" dist="53882" dir="13500000">
              <a:schemeClr val="bg2"/>
            </a:prstShdw>
          </a:effectLst>
        </p:spPr>
        <p:txBody>
          <a:bodyPr wrap="none" anchor="ctr"/>
          <a:lstStyle/>
          <a:p>
            <a:endParaRPr lang="it-IT"/>
          </a:p>
        </p:txBody>
      </p:sp>
      <p:sp>
        <p:nvSpPr>
          <p:cNvPr id="20486" name="Oval 6"/>
          <p:cNvSpPr>
            <a:spLocks noChangeArrowheads="1"/>
          </p:cNvSpPr>
          <p:nvPr/>
        </p:nvSpPr>
        <p:spPr bwMode="auto">
          <a:xfrm>
            <a:off x="3390900" y="1840767"/>
            <a:ext cx="838200" cy="914400"/>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dirty="0">
                <a:sym typeface="Symbol" panose="05050102010706020507" pitchFamily="18" charset="2"/>
              </a:rPr>
              <a:t></a:t>
            </a:r>
            <a:r>
              <a:rPr lang="it-IT" altLang="it-IT" dirty="0"/>
              <a:t> M</a:t>
            </a:r>
          </a:p>
        </p:txBody>
      </p:sp>
      <p:sp>
        <p:nvSpPr>
          <p:cNvPr id="20489" name="AutoShape 9"/>
          <p:cNvSpPr>
            <a:spLocks noChangeArrowheads="1"/>
          </p:cNvSpPr>
          <p:nvPr/>
        </p:nvSpPr>
        <p:spPr bwMode="auto">
          <a:xfrm>
            <a:off x="4419600" y="2103559"/>
            <a:ext cx="304800" cy="304800"/>
          </a:xfrm>
          <a:prstGeom prst="chevron">
            <a:avLst>
              <a:gd name="adj" fmla="val 25000"/>
            </a:avLst>
          </a:prstGeom>
          <a:solidFill>
            <a:srgbClr val="FF6600"/>
          </a:solidFill>
          <a:ln w="9525">
            <a:solidFill>
              <a:schemeClr val="tx1"/>
            </a:solidFill>
            <a:miter lim="800000"/>
            <a:headEnd/>
            <a:tailEnd/>
          </a:ln>
          <a:effectLst>
            <a:prstShdw prst="shdw13" dist="53882" dir="13500000">
              <a:schemeClr val="bg2"/>
            </a:prstShdw>
          </a:effectLst>
        </p:spPr>
        <p:txBody>
          <a:bodyPr wrap="none" anchor="ctr"/>
          <a:lstStyle/>
          <a:p>
            <a:endParaRPr lang="it-IT"/>
          </a:p>
        </p:txBody>
      </p:sp>
      <p:sp>
        <p:nvSpPr>
          <p:cNvPr id="20490" name="Oval 10"/>
          <p:cNvSpPr>
            <a:spLocks noChangeArrowheads="1"/>
          </p:cNvSpPr>
          <p:nvPr/>
        </p:nvSpPr>
        <p:spPr bwMode="auto">
          <a:xfrm>
            <a:off x="5143500" y="1584325"/>
            <a:ext cx="3352800" cy="1447800"/>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dirty="0">
                <a:sym typeface="Symbol" panose="05050102010706020507" pitchFamily="18" charset="2"/>
              </a:rPr>
              <a:t></a:t>
            </a:r>
            <a:r>
              <a:rPr lang="it-IT" altLang="it-IT" dirty="0"/>
              <a:t> P (paese in attivo)</a:t>
            </a:r>
          </a:p>
          <a:p>
            <a:pPr algn="ctr"/>
            <a:r>
              <a:rPr lang="it-IT" altLang="it-IT" dirty="0" smtClean="0">
                <a:sym typeface="Symbol" panose="05050102010706020507" pitchFamily="18" charset="2"/>
              </a:rPr>
              <a:t>-</a:t>
            </a:r>
            <a:r>
              <a:rPr lang="it-IT" altLang="it-IT" dirty="0" smtClean="0"/>
              <a:t> </a:t>
            </a:r>
            <a:r>
              <a:rPr lang="it-IT" altLang="it-IT" dirty="0"/>
              <a:t>P </a:t>
            </a:r>
            <a:r>
              <a:rPr lang="it-IT" altLang="it-IT" dirty="0" smtClean="0"/>
              <a:t>(</a:t>
            </a:r>
            <a:r>
              <a:rPr lang="it-IT" altLang="it-IT" dirty="0"/>
              <a:t>paese in passivo)</a:t>
            </a:r>
          </a:p>
        </p:txBody>
      </p:sp>
      <p:sp>
        <p:nvSpPr>
          <p:cNvPr id="20492" name="AutoShape 12"/>
          <p:cNvSpPr>
            <a:spLocks noChangeArrowheads="1"/>
          </p:cNvSpPr>
          <p:nvPr/>
        </p:nvSpPr>
        <p:spPr bwMode="auto">
          <a:xfrm>
            <a:off x="6553200" y="3078529"/>
            <a:ext cx="533400" cy="381000"/>
          </a:xfrm>
          <a:prstGeom prst="downArrow">
            <a:avLst>
              <a:gd name="adj1" fmla="val 50000"/>
              <a:gd name="adj2" fmla="val 25000"/>
            </a:avLst>
          </a:prstGeom>
          <a:solidFill>
            <a:srgbClr val="FF6600"/>
          </a:solidFill>
          <a:ln w="9525">
            <a:solidFill>
              <a:schemeClr val="tx1"/>
            </a:solidFill>
            <a:miter lim="800000"/>
            <a:headEnd/>
            <a:tailEnd/>
          </a:ln>
          <a:effectLst>
            <a:prstShdw prst="shdw13" dist="53882" dir="13500000">
              <a:schemeClr val="bg2"/>
            </a:prstShdw>
          </a:effectLst>
        </p:spPr>
        <p:txBody>
          <a:bodyPr wrap="none" anchor="ctr"/>
          <a:lstStyle/>
          <a:p>
            <a:endParaRPr lang="it-IT"/>
          </a:p>
        </p:txBody>
      </p:sp>
      <p:sp>
        <p:nvSpPr>
          <p:cNvPr id="20493" name="Oval 13"/>
          <p:cNvSpPr>
            <a:spLocks noChangeArrowheads="1"/>
          </p:cNvSpPr>
          <p:nvPr/>
        </p:nvSpPr>
        <p:spPr bwMode="auto">
          <a:xfrm>
            <a:off x="4991100" y="3541589"/>
            <a:ext cx="3657600" cy="2362200"/>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a:t>si riduce la competitività</a:t>
            </a:r>
          </a:p>
          <a:p>
            <a:pPr algn="ctr"/>
            <a:r>
              <a:rPr lang="it-IT" altLang="it-IT"/>
              <a:t>del paese in avanzo</a:t>
            </a:r>
          </a:p>
          <a:p>
            <a:pPr algn="ctr"/>
            <a:r>
              <a:rPr lang="it-IT" altLang="it-IT"/>
              <a:t>e cresce quella </a:t>
            </a:r>
          </a:p>
          <a:p>
            <a:pPr algn="ctr"/>
            <a:r>
              <a:rPr lang="it-IT" altLang="it-IT"/>
              <a:t>del paese in passivo</a:t>
            </a:r>
          </a:p>
        </p:txBody>
      </p:sp>
      <p:sp>
        <p:nvSpPr>
          <p:cNvPr id="20494" name="AutoShape 14"/>
          <p:cNvSpPr>
            <a:spLocks noChangeArrowheads="1"/>
          </p:cNvSpPr>
          <p:nvPr/>
        </p:nvSpPr>
        <p:spPr bwMode="auto">
          <a:xfrm flipH="1">
            <a:off x="4667247" y="4390292"/>
            <a:ext cx="304800" cy="304800"/>
          </a:xfrm>
          <a:prstGeom prst="chevron">
            <a:avLst>
              <a:gd name="adj" fmla="val 25000"/>
            </a:avLst>
          </a:prstGeom>
          <a:solidFill>
            <a:srgbClr val="FF6600"/>
          </a:solidFill>
          <a:ln w="9525">
            <a:solidFill>
              <a:schemeClr val="tx1"/>
            </a:solidFill>
            <a:miter lim="800000"/>
            <a:headEnd/>
            <a:tailEnd/>
          </a:ln>
          <a:effectLst>
            <a:prstShdw prst="shdw13" dist="53882" dir="13500000">
              <a:schemeClr val="bg2"/>
            </a:prstShdw>
          </a:effectLst>
        </p:spPr>
        <p:txBody>
          <a:bodyPr wrap="none" anchor="ctr"/>
          <a:lstStyle/>
          <a:p>
            <a:endParaRPr lang="it-IT"/>
          </a:p>
        </p:txBody>
      </p:sp>
      <p:sp>
        <p:nvSpPr>
          <p:cNvPr id="20496" name="Oval 16"/>
          <p:cNvSpPr>
            <a:spLocks noChangeArrowheads="1"/>
          </p:cNvSpPr>
          <p:nvPr/>
        </p:nvSpPr>
        <p:spPr bwMode="auto">
          <a:xfrm>
            <a:off x="1703510" y="3687977"/>
            <a:ext cx="2944689" cy="1684123"/>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b="1" u="sng" dirty="0"/>
              <a:t>riequilibrio </a:t>
            </a:r>
          </a:p>
          <a:p>
            <a:pPr algn="ctr"/>
            <a:r>
              <a:rPr lang="it-IT" altLang="it-IT" b="1" u="sng" dirty="0"/>
              <a:t>delle </a:t>
            </a:r>
            <a:r>
              <a:rPr lang="it-IT" altLang="it-IT" b="1" u="sng" dirty="0" smtClean="0"/>
              <a:t>bilance</a:t>
            </a:r>
          </a:p>
          <a:p>
            <a:pPr algn="ctr"/>
            <a:r>
              <a:rPr lang="it-IT" altLang="it-IT" b="1" u="sng" dirty="0" smtClean="0"/>
              <a:t>Importazioni = esportazioni</a:t>
            </a:r>
            <a:endParaRPr lang="it-IT" altLang="it-IT" b="1" u="sng" dirty="0"/>
          </a:p>
        </p:txBody>
      </p:sp>
      <p:sp>
        <p:nvSpPr>
          <p:cNvPr id="20497" name="AutoShape 17"/>
          <p:cNvSpPr>
            <a:spLocks noChangeArrowheads="1"/>
          </p:cNvSpPr>
          <p:nvPr/>
        </p:nvSpPr>
        <p:spPr bwMode="auto">
          <a:xfrm flipH="1">
            <a:off x="1028700" y="3962644"/>
            <a:ext cx="609600" cy="685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6600"/>
          </a:solidFill>
          <a:ln w="9525">
            <a:solidFill>
              <a:schemeClr val="tx1"/>
            </a:solidFill>
            <a:miter lim="800000"/>
            <a:headEnd/>
            <a:tailEnd/>
          </a:ln>
          <a:effectLst>
            <a:prstShdw prst="shdw13" dist="53882" dir="13500000">
              <a:schemeClr val="bg2"/>
            </a:prstShdw>
          </a:effectLst>
        </p:spPr>
        <p:txBody>
          <a:bodyPr wrap="none" anchor="ctr"/>
          <a:lstStyle/>
          <a:p>
            <a:endParaRPr lang="it-IT"/>
          </a:p>
        </p:txBody>
      </p:sp>
      <p:sp>
        <p:nvSpPr>
          <p:cNvPr id="20499" name="Oval 19"/>
          <p:cNvSpPr>
            <a:spLocks noChangeArrowheads="1"/>
          </p:cNvSpPr>
          <p:nvPr/>
        </p:nvSpPr>
        <p:spPr bwMode="auto">
          <a:xfrm>
            <a:off x="533400" y="2792778"/>
            <a:ext cx="2209800" cy="1143000"/>
          </a:xfrm>
          <a:prstGeom prst="ellipse">
            <a:avLst/>
          </a:prstGeom>
          <a:solidFill>
            <a:srgbClr val="FFFF00"/>
          </a:solidFill>
          <a:ln w="9525">
            <a:solidFill>
              <a:schemeClr val="tx1"/>
            </a:solidFill>
            <a:round/>
            <a:headEnd/>
            <a:tailEnd/>
          </a:ln>
          <a:effectLst>
            <a:prstShdw prst="shdw13" dist="53882" dir="13500000">
              <a:schemeClr val="bg2"/>
            </a:prstShdw>
          </a:effectLst>
        </p:spPr>
        <p:txBody>
          <a:bodyPr wrap="none" anchor="ctr"/>
          <a:lstStyle/>
          <a:p>
            <a:pPr algn="ctr"/>
            <a:r>
              <a:rPr lang="it-IT" altLang="it-IT"/>
              <a:t>cessazione dei </a:t>
            </a:r>
          </a:p>
          <a:p>
            <a:pPr algn="ctr"/>
            <a:r>
              <a:rPr lang="it-IT" altLang="it-IT"/>
              <a:t>flussi monetari</a:t>
            </a:r>
          </a:p>
        </p:txBody>
      </p:sp>
      <p:sp>
        <p:nvSpPr>
          <p:cNvPr id="2" name="CasellaDiTesto 1"/>
          <p:cNvSpPr txBox="1"/>
          <p:nvPr/>
        </p:nvSpPr>
        <p:spPr>
          <a:xfrm>
            <a:off x="484310" y="5290805"/>
            <a:ext cx="4087690" cy="1015663"/>
          </a:xfrm>
          <a:prstGeom prst="rect">
            <a:avLst/>
          </a:prstGeom>
          <a:noFill/>
        </p:spPr>
        <p:txBody>
          <a:bodyPr wrap="square" rtlCol="0">
            <a:spAutoFit/>
          </a:bodyPr>
          <a:lstStyle/>
          <a:p>
            <a:r>
              <a:rPr lang="it-IT" sz="2000" dirty="0" smtClean="0"/>
              <a:t>Il mercato si auto-equilibra, l’intervento dall’alto ha efficacia solo momentanea. </a:t>
            </a:r>
            <a:endParaRPr lang="it-IT" sz="2000" dirty="0"/>
          </a:p>
        </p:txBody>
      </p:sp>
    </p:spTree>
    <p:extLst>
      <p:ext uri="{BB962C8B-B14F-4D97-AF65-F5344CB8AC3E}">
        <p14:creationId xmlns:p14="http://schemas.microsoft.com/office/powerpoint/2010/main" val="35121932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left)">
                                      <p:cBhvr>
                                        <p:cTn id="7" dur="500"/>
                                        <p:tgtEl>
                                          <p:spTgt spid="204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box(out)">
                                      <p:cBhvr>
                                        <p:cTn id="12" dur="500"/>
                                        <p:tgtEl>
                                          <p:spTgt spid="20483"/>
                                        </p:tgtEl>
                                      </p:cBhvr>
                                    </p:animEffect>
                                  </p:childTnLst>
                                  <p:subTnLst>
                                    <p:audio>
                                      <p:cMediaNode>
                                        <p:cTn display="0" masterRel="sameClick">
                                          <p:stCondLst>
                                            <p:cond evt="begin" delay="0">
                                              <p:tn val="10"/>
                                            </p:cond>
                                          </p:stCondLst>
                                          <p:endCondLst>
                                            <p:cond evt="onStopAudio" delay="0">
                                              <p:tgtEl>
                                                <p:sldTgt/>
                                              </p:tgtEl>
                                            </p:cond>
                                          </p:endCondLst>
                                        </p:cTn>
                                        <p:tgtEl>
                                          <p:sndTgt r:embed="rId2" name="FOTO.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0485"/>
                                        </p:tgtEl>
                                        <p:attrNameLst>
                                          <p:attrName>style.visibility</p:attrName>
                                        </p:attrNameLst>
                                      </p:cBhvr>
                                      <p:to>
                                        <p:strVal val="visible"/>
                                      </p:to>
                                    </p:set>
                                    <p:animEffect transition="in" filter="wipe(left)">
                                      <p:cBhvr>
                                        <p:cTn id="17" dur="500"/>
                                        <p:tgtEl>
                                          <p:spTgt spid="2048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0486"/>
                                        </p:tgtEl>
                                        <p:attrNameLst>
                                          <p:attrName>style.visibility</p:attrName>
                                        </p:attrNameLst>
                                      </p:cBhvr>
                                      <p:to>
                                        <p:strVal val="visible"/>
                                      </p:to>
                                    </p:set>
                                    <p:animEffect transition="in" filter="box(out)">
                                      <p:cBhvr>
                                        <p:cTn id="22" dur="500"/>
                                        <p:tgtEl>
                                          <p:spTgt spid="20486"/>
                                        </p:tgtEl>
                                      </p:cBhvr>
                                    </p:animEffect>
                                  </p:childTnLst>
                                  <p:subTnLst>
                                    <p:audio>
                                      <p:cMediaNode>
                                        <p:cTn display="0" masterRel="sameClick">
                                          <p:stCondLst>
                                            <p:cond evt="begin" delay="0">
                                              <p:tn val="20"/>
                                            </p:cond>
                                          </p:stCondLst>
                                          <p:endCondLst>
                                            <p:cond evt="onStopAudio" delay="0">
                                              <p:tgtEl>
                                                <p:sldTgt/>
                                              </p:tgtEl>
                                            </p:cond>
                                          </p:endCondLst>
                                        </p:cTn>
                                        <p:tgtEl>
                                          <p:sndTgt r:embed="rId2" name="FOTO.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0489"/>
                                        </p:tgtEl>
                                        <p:attrNameLst>
                                          <p:attrName>style.visibility</p:attrName>
                                        </p:attrNameLst>
                                      </p:cBhvr>
                                      <p:to>
                                        <p:strVal val="visible"/>
                                      </p:to>
                                    </p:set>
                                    <p:animEffect transition="in" filter="wipe(left)">
                                      <p:cBhvr>
                                        <p:cTn id="27" dur="500"/>
                                        <p:tgtEl>
                                          <p:spTgt spid="2048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0490"/>
                                        </p:tgtEl>
                                        <p:attrNameLst>
                                          <p:attrName>style.visibility</p:attrName>
                                        </p:attrNameLst>
                                      </p:cBhvr>
                                      <p:to>
                                        <p:strVal val="visible"/>
                                      </p:to>
                                    </p:set>
                                    <p:animEffect transition="in" filter="box(out)">
                                      <p:cBhvr>
                                        <p:cTn id="32" dur="500"/>
                                        <p:tgtEl>
                                          <p:spTgt spid="20490"/>
                                        </p:tgtEl>
                                      </p:cBhvr>
                                    </p:animEffect>
                                  </p:childTnLst>
                                  <p:subTnLst>
                                    <p:audio>
                                      <p:cMediaNode>
                                        <p:cTn display="0" masterRel="sameClick">
                                          <p:stCondLst>
                                            <p:cond evt="begin" delay="0">
                                              <p:tn val="30"/>
                                            </p:cond>
                                          </p:stCondLst>
                                          <p:endCondLst>
                                            <p:cond evt="onStopAudio" delay="0">
                                              <p:tgtEl>
                                                <p:sldTgt/>
                                              </p:tgtEl>
                                            </p:cond>
                                          </p:endCondLst>
                                        </p:cTn>
                                        <p:tgtEl>
                                          <p:sndTgt r:embed="rId2" name="FOTO.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20492"/>
                                        </p:tgtEl>
                                        <p:attrNameLst>
                                          <p:attrName>style.visibility</p:attrName>
                                        </p:attrNameLst>
                                      </p:cBhvr>
                                      <p:to>
                                        <p:strVal val="visible"/>
                                      </p:to>
                                    </p:set>
                                    <p:animEffect transition="in" filter="wipe(up)">
                                      <p:cBhvr>
                                        <p:cTn id="37" dur="500"/>
                                        <p:tgtEl>
                                          <p:spTgt spid="2049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20493"/>
                                        </p:tgtEl>
                                        <p:attrNameLst>
                                          <p:attrName>style.visibility</p:attrName>
                                        </p:attrNameLst>
                                      </p:cBhvr>
                                      <p:to>
                                        <p:strVal val="visible"/>
                                      </p:to>
                                    </p:set>
                                    <p:animEffect transition="in" filter="box(out)">
                                      <p:cBhvr>
                                        <p:cTn id="42" dur="500"/>
                                        <p:tgtEl>
                                          <p:spTgt spid="20493"/>
                                        </p:tgtEl>
                                      </p:cBhvr>
                                    </p:animEffect>
                                  </p:childTnLst>
                                  <p:subTnLst>
                                    <p:audio>
                                      <p:cMediaNode>
                                        <p:cTn display="0" masterRel="sameClick">
                                          <p:stCondLst>
                                            <p:cond evt="begin" delay="0">
                                              <p:tn val="40"/>
                                            </p:cond>
                                          </p:stCondLst>
                                          <p:endCondLst>
                                            <p:cond evt="onStopAudio" delay="0">
                                              <p:tgtEl>
                                                <p:sldTgt/>
                                              </p:tgtEl>
                                            </p:cond>
                                          </p:endCondLst>
                                        </p:cTn>
                                        <p:tgtEl>
                                          <p:sndTgt r:embed="rId2" name="FOTO.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2" fill="hold" nodeType="clickEffect">
                                  <p:stCondLst>
                                    <p:cond delay="0"/>
                                  </p:stCondLst>
                                  <p:childTnLst>
                                    <p:set>
                                      <p:cBhvr>
                                        <p:cTn id="46" dur="1" fill="hold">
                                          <p:stCondLst>
                                            <p:cond delay="0"/>
                                          </p:stCondLst>
                                        </p:cTn>
                                        <p:tgtEl>
                                          <p:spTgt spid="20494"/>
                                        </p:tgtEl>
                                        <p:attrNameLst>
                                          <p:attrName>style.visibility</p:attrName>
                                        </p:attrNameLst>
                                      </p:cBhvr>
                                      <p:to>
                                        <p:strVal val="visible"/>
                                      </p:to>
                                    </p:set>
                                    <p:animEffect transition="in" filter="wipe(right)">
                                      <p:cBhvr>
                                        <p:cTn id="47" dur="500"/>
                                        <p:tgtEl>
                                          <p:spTgt spid="2049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32" fill="hold" grpId="0" nodeType="clickEffect">
                                  <p:stCondLst>
                                    <p:cond delay="0"/>
                                  </p:stCondLst>
                                  <p:childTnLst>
                                    <p:set>
                                      <p:cBhvr>
                                        <p:cTn id="51" dur="1" fill="hold">
                                          <p:stCondLst>
                                            <p:cond delay="0"/>
                                          </p:stCondLst>
                                        </p:cTn>
                                        <p:tgtEl>
                                          <p:spTgt spid="20496"/>
                                        </p:tgtEl>
                                        <p:attrNameLst>
                                          <p:attrName>style.visibility</p:attrName>
                                        </p:attrNameLst>
                                      </p:cBhvr>
                                      <p:to>
                                        <p:strVal val="visible"/>
                                      </p:to>
                                    </p:set>
                                    <p:animEffect transition="in" filter="box(out)">
                                      <p:cBhvr>
                                        <p:cTn id="52" dur="500"/>
                                        <p:tgtEl>
                                          <p:spTgt spid="20496"/>
                                        </p:tgtEl>
                                      </p:cBhvr>
                                    </p:animEffect>
                                  </p:childTnLst>
                                  <p:subTnLst>
                                    <p:audio>
                                      <p:cMediaNode>
                                        <p:cTn display="0" masterRel="sameClick">
                                          <p:stCondLst>
                                            <p:cond evt="begin" delay="0">
                                              <p:tn val="50"/>
                                            </p:cond>
                                          </p:stCondLst>
                                          <p:endCondLst>
                                            <p:cond evt="onStopAudio" delay="0">
                                              <p:tgtEl>
                                                <p:sldTgt/>
                                              </p:tgtEl>
                                            </p:cond>
                                          </p:endCondLst>
                                        </p:cTn>
                                        <p:tgtEl>
                                          <p:sndTgt r:embed="rId2" name="FOTO.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4" fill="hold" nodeType="clickEffect">
                                  <p:stCondLst>
                                    <p:cond delay="0"/>
                                  </p:stCondLst>
                                  <p:childTnLst>
                                    <p:set>
                                      <p:cBhvr>
                                        <p:cTn id="56" dur="1" fill="hold">
                                          <p:stCondLst>
                                            <p:cond delay="0"/>
                                          </p:stCondLst>
                                        </p:cTn>
                                        <p:tgtEl>
                                          <p:spTgt spid="20497"/>
                                        </p:tgtEl>
                                        <p:attrNameLst>
                                          <p:attrName>style.visibility</p:attrName>
                                        </p:attrNameLst>
                                      </p:cBhvr>
                                      <p:to>
                                        <p:strVal val="visible"/>
                                      </p:to>
                                    </p:set>
                                    <p:animEffect transition="in" filter="wipe(down)">
                                      <p:cBhvr>
                                        <p:cTn id="57" dur="500"/>
                                        <p:tgtEl>
                                          <p:spTgt spid="2049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32" fill="hold" grpId="0" nodeType="clickEffect">
                                  <p:stCondLst>
                                    <p:cond delay="0"/>
                                  </p:stCondLst>
                                  <p:childTnLst>
                                    <p:set>
                                      <p:cBhvr>
                                        <p:cTn id="61" dur="1" fill="hold">
                                          <p:stCondLst>
                                            <p:cond delay="0"/>
                                          </p:stCondLst>
                                        </p:cTn>
                                        <p:tgtEl>
                                          <p:spTgt spid="20499"/>
                                        </p:tgtEl>
                                        <p:attrNameLst>
                                          <p:attrName>style.visibility</p:attrName>
                                        </p:attrNameLst>
                                      </p:cBhvr>
                                      <p:to>
                                        <p:strVal val="visible"/>
                                      </p:to>
                                    </p:set>
                                    <p:animEffect transition="in" filter="box(out)">
                                      <p:cBhvr>
                                        <p:cTn id="62" dur="500"/>
                                        <p:tgtEl>
                                          <p:spTgt spid="20499"/>
                                        </p:tgtEl>
                                      </p:cBhvr>
                                    </p:animEffect>
                                  </p:childTnLst>
                                  <p:subTnLst>
                                    <p:audio>
                                      <p:cMediaNode>
                                        <p:cTn display="0" masterRel="sameClick">
                                          <p:stCondLst>
                                            <p:cond evt="begin" delay="0">
                                              <p:tn val="60"/>
                                            </p:cond>
                                          </p:stCondLst>
                                          <p:endCondLst>
                                            <p:cond evt="onStopAudio" delay="0">
                                              <p:tgtEl>
                                                <p:sldTgt/>
                                              </p:tgtEl>
                                            </p:cond>
                                          </p:endCondLst>
                                        </p:cTn>
                                        <p:tgtEl>
                                          <p:sndTgt r:embed="rId2" name="FOTO.WAV"/>
                                        </p:tgtEl>
                                      </p:cMediaNode>
                                    </p:audio>
                                  </p:sub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autoUpdateAnimBg="0"/>
      <p:bldP spid="20486" grpId="0" animBg="1" autoUpdateAnimBg="0"/>
      <p:bldP spid="20490" grpId="0" animBg="1" autoUpdateAnimBg="0"/>
      <p:bldP spid="20493" grpId="0" animBg="1" autoUpdateAnimBg="0"/>
      <p:bldP spid="20496" grpId="0" animBg="1" autoUpdateAnimBg="0"/>
      <p:bldP spid="20499" grpId="0" animBg="1" autoUpdateAnimBg="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381000" y="1362807"/>
            <a:ext cx="7682616"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noProof="1">
                <a:sym typeface="Wingdings" panose="05000000000000000000" pitchFamily="2" charset="2"/>
              </a:rPr>
              <a:t></a:t>
            </a:r>
            <a:r>
              <a:rPr lang="it-IT" altLang="it-IT" dirty="0"/>
              <a:t> La popolazione è insufficiente. </a:t>
            </a:r>
          </a:p>
          <a:p>
            <a:pPr lvl="1"/>
            <a:r>
              <a:rPr lang="it-IT" altLang="it-IT" dirty="0"/>
              <a:t>Occorrono politiche demografiche </a:t>
            </a:r>
            <a:r>
              <a:rPr lang="it-IT" altLang="it-IT" dirty="0" smtClean="0"/>
              <a:t>attive per produrre di più.</a:t>
            </a:r>
            <a:endParaRPr lang="it-IT" altLang="it-IT" dirty="0"/>
          </a:p>
          <a:p>
            <a:pPr>
              <a:lnSpc>
                <a:spcPct val="40000"/>
              </a:lnSpc>
            </a:pPr>
            <a:endParaRPr lang="it-IT" altLang="it-IT" dirty="0"/>
          </a:p>
          <a:p>
            <a:r>
              <a:rPr lang="it-IT" altLang="it-IT" noProof="1">
                <a:sym typeface="Wingdings" panose="05000000000000000000" pitchFamily="2" charset="2"/>
              </a:rPr>
              <a:t></a:t>
            </a:r>
            <a:r>
              <a:rPr lang="it-IT" altLang="it-IT" dirty="0"/>
              <a:t> Una popolazione numerosa mantiene i salari bassi </a:t>
            </a:r>
          </a:p>
          <a:p>
            <a:pPr lvl="1"/>
            <a:r>
              <a:rPr lang="it-IT" altLang="it-IT" dirty="0"/>
              <a:t>e la produttività alta, e riduce i costi di produzione.</a:t>
            </a:r>
          </a:p>
          <a:p>
            <a:pPr>
              <a:lnSpc>
                <a:spcPct val="60000"/>
              </a:lnSpc>
            </a:pPr>
            <a:endParaRPr lang="it-IT" altLang="it-IT" dirty="0"/>
          </a:p>
          <a:p>
            <a:r>
              <a:rPr lang="it-IT" altLang="it-IT" dirty="0"/>
              <a:t>IPOTESI: L’aumento dei salari riduce l’offerta di </a:t>
            </a:r>
            <a:r>
              <a:rPr lang="it-IT" altLang="it-IT" dirty="0" smtClean="0"/>
              <a:t>lavoro</a:t>
            </a:r>
          </a:p>
          <a:p>
            <a:r>
              <a:rPr lang="it-IT" altLang="it-IT" b="1" dirty="0" err="1" smtClean="0">
                <a:solidFill>
                  <a:srgbClr val="C00000"/>
                </a:solidFill>
                <a:effectLst>
                  <a:outerShdw blurRad="38100" dist="38100" dir="2700000" algn="tl">
                    <a:srgbClr val="000000">
                      <a:alpha val="43137"/>
                    </a:srgbClr>
                  </a:outerShdw>
                </a:effectLst>
              </a:rPr>
              <a:t>Josiah</a:t>
            </a:r>
            <a:r>
              <a:rPr lang="it-IT" altLang="it-IT" b="1" dirty="0" smtClean="0">
                <a:solidFill>
                  <a:srgbClr val="C00000"/>
                </a:solidFill>
                <a:effectLst>
                  <a:outerShdw blurRad="38100" dist="38100" dir="2700000" algn="tl">
                    <a:srgbClr val="000000">
                      <a:alpha val="43137"/>
                    </a:srgbClr>
                  </a:outerShdw>
                </a:effectLst>
              </a:rPr>
              <a:t> </a:t>
            </a:r>
            <a:r>
              <a:rPr lang="it-IT" altLang="it-IT" b="1" dirty="0" err="1" smtClean="0">
                <a:solidFill>
                  <a:srgbClr val="C00000"/>
                </a:solidFill>
                <a:effectLst>
                  <a:outerShdw blurRad="38100" dist="38100" dir="2700000" algn="tl">
                    <a:srgbClr val="000000">
                      <a:alpha val="43137"/>
                    </a:srgbClr>
                  </a:outerShdw>
                </a:effectLst>
              </a:rPr>
              <a:t>Tucker</a:t>
            </a:r>
            <a:r>
              <a:rPr lang="it-IT" altLang="it-IT" b="1" smtClean="0">
                <a:solidFill>
                  <a:srgbClr val="C00000"/>
                </a:solidFill>
                <a:effectLst>
                  <a:outerShdw blurRad="38100" dist="38100" dir="2700000" algn="tl">
                    <a:srgbClr val="000000">
                      <a:alpha val="43137"/>
                    </a:srgbClr>
                  </a:outerShdw>
                </a:effectLst>
              </a:rPr>
              <a:t> </a:t>
            </a:r>
            <a:r>
              <a:rPr lang="it-IT" altLang="it-IT" smtClean="0"/>
              <a:t>(1712-1799): </a:t>
            </a:r>
            <a:r>
              <a:rPr lang="it-IT" altLang="it-IT" dirty="0" smtClean="0"/>
              <a:t>bilancia del lavoro favorevole per esportare più merci</a:t>
            </a:r>
            <a:endParaRPr lang="it-IT" altLang="it-IT" dirty="0"/>
          </a:p>
        </p:txBody>
      </p:sp>
      <p:sp>
        <p:nvSpPr>
          <p:cNvPr id="2" name="Titolo 1"/>
          <p:cNvSpPr>
            <a:spLocks noGrp="1"/>
          </p:cNvSpPr>
          <p:nvPr>
            <p:ph type="title"/>
          </p:nvPr>
        </p:nvSpPr>
        <p:spPr>
          <a:xfrm>
            <a:off x="457200" y="804861"/>
            <a:ext cx="8229600" cy="557946"/>
          </a:xfrm>
        </p:spPr>
        <p:txBody>
          <a:bodyPr>
            <a:normAutofit fontScale="90000"/>
          </a:bodyPr>
          <a:lstStyle/>
          <a:p>
            <a:r>
              <a:rPr lang="it-IT" dirty="0" smtClean="0"/>
              <a:t>Popolazione e salari</a:t>
            </a:r>
            <a:endParaRPr lang="it-IT" dirty="0"/>
          </a:p>
        </p:txBody>
      </p:sp>
      <p:sp>
        <p:nvSpPr>
          <p:cNvPr id="4" name="CasellaDiTesto 3"/>
          <p:cNvSpPr txBox="1"/>
          <p:nvPr/>
        </p:nvSpPr>
        <p:spPr>
          <a:xfrm>
            <a:off x="3481754" y="3666392"/>
            <a:ext cx="5205046" cy="2031325"/>
          </a:xfrm>
          <a:prstGeom prst="rect">
            <a:avLst/>
          </a:prstGeom>
          <a:noFill/>
        </p:spPr>
        <p:txBody>
          <a:bodyPr wrap="square" rtlCol="0">
            <a:spAutoFit/>
          </a:bodyPr>
          <a:lstStyle/>
          <a:p>
            <a:r>
              <a:rPr lang="it-IT" dirty="0" smtClean="0"/>
              <a:t>Condizioni di lavoro dure.</a:t>
            </a:r>
          </a:p>
          <a:p>
            <a:r>
              <a:rPr lang="it-IT" dirty="0" smtClean="0"/>
              <a:t>Se aumenta il salario orario i lavoratori scelgono non di consumare di più, ma di avere più tempo libero.</a:t>
            </a:r>
          </a:p>
          <a:p>
            <a:r>
              <a:rPr lang="it-IT" dirty="0" smtClean="0"/>
              <a:t>Ideologicamente: gli operai sono immorali e spendono in alcol tutto il reddito superiore alla sussistenza</a:t>
            </a:r>
          </a:p>
          <a:p>
            <a:r>
              <a:rPr lang="it-IT" dirty="0" smtClean="0"/>
              <a:t>Concetto di salario di sussistenza</a:t>
            </a:r>
            <a:endParaRPr lang="it-IT" dirty="0"/>
          </a:p>
        </p:txBody>
      </p:sp>
      <p:cxnSp>
        <p:nvCxnSpPr>
          <p:cNvPr id="6" name="Connettore 2 5"/>
          <p:cNvCxnSpPr/>
          <p:nvPr/>
        </p:nvCxnSpPr>
        <p:spPr>
          <a:xfrm flipV="1">
            <a:off x="615462" y="3569677"/>
            <a:ext cx="0" cy="21280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Connettore 2 7"/>
          <p:cNvCxnSpPr/>
          <p:nvPr/>
        </p:nvCxnSpPr>
        <p:spPr>
          <a:xfrm>
            <a:off x="615462" y="5697717"/>
            <a:ext cx="25409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onnettore diritto 10"/>
          <p:cNvCxnSpPr/>
          <p:nvPr/>
        </p:nvCxnSpPr>
        <p:spPr>
          <a:xfrm>
            <a:off x="861646" y="3894992"/>
            <a:ext cx="1907931" cy="1415562"/>
          </a:xfrm>
          <a:prstGeom prst="line">
            <a:avLst/>
          </a:prstGeom>
        </p:spPr>
        <p:style>
          <a:lnRef idx="2">
            <a:schemeClr val="accent1"/>
          </a:lnRef>
          <a:fillRef idx="0">
            <a:schemeClr val="accent1"/>
          </a:fillRef>
          <a:effectRef idx="1">
            <a:schemeClr val="accent1"/>
          </a:effectRef>
          <a:fontRef idx="minor">
            <a:schemeClr val="tx1"/>
          </a:fontRef>
        </p:style>
      </p:cxnSp>
      <p:sp>
        <p:nvSpPr>
          <p:cNvPr id="12" name="CasellaDiTesto 11"/>
          <p:cNvSpPr txBox="1"/>
          <p:nvPr/>
        </p:nvSpPr>
        <p:spPr>
          <a:xfrm>
            <a:off x="193431" y="3569677"/>
            <a:ext cx="422031" cy="369332"/>
          </a:xfrm>
          <a:prstGeom prst="rect">
            <a:avLst/>
          </a:prstGeom>
          <a:noFill/>
        </p:spPr>
        <p:txBody>
          <a:bodyPr wrap="square" rtlCol="0">
            <a:spAutoFit/>
          </a:bodyPr>
          <a:lstStyle/>
          <a:p>
            <a:r>
              <a:rPr lang="it-IT" dirty="0" smtClean="0"/>
              <a:t>w</a:t>
            </a:r>
            <a:endParaRPr lang="it-IT" dirty="0"/>
          </a:p>
        </p:txBody>
      </p:sp>
      <p:sp>
        <p:nvSpPr>
          <p:cNvPr id="13" name="CasellaDiTesto 12"/>
          <p:cNvSpPr txBox="1"/>
          <p:nvPr/>
        </p:nvSpPr>
        <p:spPr>
          <a:xfrm>
            <a:off x="2769577" y="5811414"/>
            <a:ext cx="545123" cy="369332"/>
          </a:xfrm>
          <a:prstGeom prst="rect">
            <a:avLst/>
          </a:prstGeom>
          <a:noFill/>
        </p:spPr>
        <p:txBody>
          <a:bodyPr wrap="square" rtlCol="0">
            <a:spAutoFit/>
          </a:bodyPr>
          <a:lstStyle/>
          <a:p>
            <a:r>
              <a:rPr lang="it-IT" dirty="0" smtClean="0"/>
              <a:t>L</a:t>
            </a:r>
            <a:endParaRPr lang="it-IT" dirty="0"/>
          </a:p>
        </p:txBody>
      </p:sp>
    </p:spTree>
    <p:extLst>
      <p:ext uri="{BB962C8B-B14F-4D97-AF65-F5344CB8AC3E}">
        <p14:creationId xmlns:p14="http://schemas.microsoft.com/office/powerpoint/2010/main" val="11228271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out)">
                                      <p:cBhvr>
                                        <p:cTn id="7" dur="500"/>
                                        <p:tgtEl>
                                          <p:spTgt spid="24579">
                                            <p:txEl>
                                              <p:pRg st="0" end="0"/>
                                            </p:txEl>
                                          </p:spTgt>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4579">
                                            <p:txEl>
                                              <p:pRg st="1" end="1"/>
                                            </p:txEl>
                                          </p:spTgt>
                                        </p:tgtEl>
                                        <p:attrNameLst>
                                          <p:attrName>style.visibility</p:attrName>
                                        </p:attrNameLst>
                                      </p:cBhvr>
                                      <p:to>
                                        <p:strVal val="visible"/>
                                      </p:to>
                                    </p:set>
                                    <p:animEffect transition="in" filter="box(out)">
                                      <p:cBhvr>
                                        <p:cTn id="10" dur="500"/>
                                        <p:tgtEl>
                                          <p:spTgt spid="2457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32" fill="hold" grpId="0" nodeType="click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animEffect transition="in" filter="box(out)">
                                      <p:cBhvr>
                                        <p:cTn id="15" dur="500"/>
                                        <p:tgtEl>
                                          <p:spTgt spid="24579">
                                            <p:txEl>
                                              <p:pRg st="3" end="3"/>
                                            </p:txEl>
                                          </p:spTgt>
                                        </p:tgtEl>
                                      </p:cBhvr>
                                    </p:animEffect>
                                  </p:childTnLst>
                                </p:cTn>
                              </p:par>
                              <p:par>
                                <p:cTn id="16" presetID="4" presetClass="entr" presetSubtype="32" fill="hold" grpId="0" nodeType="withEffect">
                                  <p:stCondLst>
                                    <p:cond delay="0"/>
                                  </p:stCondLst>
                                  <p:childTnLst>
                                    <p:set>
                                      <p:cBhvr>
                                        <p:cTn id="17" dur="1" fill="hold">
                                          <p:stCondLst>
                                            <p:cond delay="0"/>
                                          </p:stCondLst>
                                        </p:cTn>
                                        <p:tgtEl>
                                          <p:spTgt spid="24579">
                                            <p:txEl>
                                              <p:pRg st="4" end="4"/>
                                            </p:txEl>
                                          </p:spTgt>
                                        </p:tgtEl>
                                        <p:attrNameLst>
                                          <p:attrName>style.visibility</p:attrName>
                                        </p:attrNameLst>
                                      </p:cBhvr>
                                      <p:to>
                                        <p:strVal val="visible"/>
                                      </p:to>
                                    </p:set>
                                    <p:animEffect transition="in" filter="box(out)">
                                      <p:cBhvr>
                                        <p:cTn id="18" dur="500"/>
                                        <p:tgtEl>
                                          <p:spTgt spid="24579">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24579">
                                            <p:txEl>
                                              <p:pRg st="6" end="6"/>
                                            </p:txEl>
                                          </p:spTgt>
                                        </p:tgtEl>
                                        <p:attrNameLst>
                                          <p:attrName>style.visibility</p:attrName>
                                        </p:attrNameLst>
                                      </p:cBhvr>
                                      <p:to>
                                        <p:strVal val="visible"/>
                                      </p:to>
                                    </p:set>
                                    <p:animEffect transition="in" filter="box(out)">
                                      <p:cBhvr>
                                        <p:cTn id="23" dur="500"/>
                                        <p:tgtEl>
                                          <p:spTgt spid="24579">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24579">
                                            <p:txEl>
                                              <p:pRg st="7" end="7"/>
                                            </p:txEl>
                                          </p:spTgt>
                                        </p:tgtEl>
                                        <p:attrNameLst>
                                          <p:attrName>style.visibility</p:attrName>
                                        </p:attrNameLst>
                                      </p:cBhvr>
                                      <p:to>
                                        <p:strVal val="visible"/>
                                      </p:to>
                                    </p:set>
                                    <p:animEffect transition="in" filter="box(out)">
                                      <p:cBhvr>
                                        <p:cTn id="28" dur="500"/>
                                        <p:tgtEl>
                                          <p:spTgt spid="24579">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33495"/>
            <a:ext cx="8229600" cy="557946"/>
          </a:xfrm>
        </p:spPr>
        <p:txBody>
          <a:bodyPr>
            <a:noAutofit/>
          </a:bodyPr>
          <a:lstStyle/>
          <a:p>
            <a:r>
              <a:rPr lang="it-IT" sz="3200" dirty="0" smtClean="0"/>
              <a:t>Il concetto di </a:t>
            </a:r>
            <a:r>
              <a:rPr lang="it-IT" sz="3200" err="1" smtClean="0"/>
              <a:t>sovrappiù</a:t>
            </a:r>
            <a:r>
              <a:rPr lang="it-IT" sz="3200" smtClean="0"/>
              <a:t>: </a:t>
            </a:r>
            <a:r>
              <a:rPr lang="it-IT" sz="3200" dirty="0" smtClean="0"/>
              <a:t>le tesi di Diamond</a:t>
            </a:r>
            <a:endParaRPr lang="it-IT" sz="3200" dirty="0"/>
          </a:p>
        </p:txBody>
      </p:sp>
      <p:sp>
        <p:nvSpPr>
          <p:cNvPr id="3" name="Segnaposto contenuto 2"/>
          <p:cNvSpPr>
            <a:spLocks noGrp="1"/>
          </p:cNvSpPr>
          <p:nvPr>
            <p:ph idx="1"/>
          </p:nvPr>
        </p:nvSpPr>
        <p:spPr>
          <a:xfrm>
            <a:off x="457200" y="1830387"/>
            <a:ext cx="8229600" cy="4525963"/>
          </a:xfrm>
        </p:spPr>
        <p:txBody>
          <a:bodyPr>
            <a:normAutofit fontScale="92500" lnSpcReduction="10000"/>
          </a:bodyPr>
          <a:lstStyle/>
          <a:p>
            <a:r>
              <a:rPr lang="it-IT" dirty="0" smtClean="0"/>
              <a:t>Jared Diamond: storico, non economista.</a:t>
            </a:r>
          </a:p>
          <a:p>
            <a:r>
              <a:rPr lang="it-IT" dirty="0" smtClean="0"/>
              <a:t>Suo problema: quando parte lo sviluppo e perché alcune regioni si sviluppano più di altre:</a:t>
            </a:r>
          </a:p>
          <a:p>
            <a:r>
              <a:rPr lang="it-IT" dirty="0" smtClean="0"/>
              <a:t>Lo sviluppo parte (11 mila anni fa) con l’agricoltura e l’allevamento. Prima società di cacciatori raccoglitori.</a:t>
            </a:r>
          </a:p>
          <a:p>
            <a:r>
              <a:rPr lang="it-IT" dirty="0" smtClean="0"/>
              <a:t>Agricoltura: sovrappiù. I lavoratori agricoli producono </a:t>
            </a:r>
            <a:r>
              <a:rPr lang="it-IT" i="1" dirty="0" smtClean="0"/>
              <a:t>più beni di sussistenza </a:t>
            </a:r>
            <a:r>
              <a:rPr lang="it-IT" dirty="0" smtClean="0"/>
              <a:t>di quelli necessari al loro </a:t>
            </a:r>
            <a:r>
              <a:rPr lang="it-IT" i="1" dirty="0" smtClean="0"/>
              <a:t>sostentamento</a:t>
            </a:r>
            <a:endParaRPr lang="it-IT" i="1"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23</a:t>
            </a:fld>
            <a:endParaRPr lang="it-IT" dirty="0"/>
          </a:p>
        </p:txBody>
      </p:sp>
    </p:spTree>
    <p:extLst>
      <p:ext uri="{BB962C8B-B14F-4D97-AF65-F5344CB8AC3E}">
        <p14:creationId xmlns:p14="http://schemas.microsoft.com/office/powerpoint/2010/main" val="2169602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sovrappiù agricolo</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Lo sviluppo nasce con la produzione di </a:t>
            </a:r>
            <a:r>
              <a:rPr lang="it-IT" b="1" dirty="0" smtClean="0"/>
              <a:t>sovrappiù sui beni di sussistenza.</a:t>
            </a:r>
          </a:p>
          <a:p>
            <a:r>
              <a:rPr lang="it-IT" dirty="0" smtClean="0"/>
              <a:t>L’esistenza di questo sovrappiù permette di sviluppare altri settori:</a:t>
            </a:r>
          </a:p>
          <a:p>
            <a:r>
              <a:rPr lang="it-IT" dirty="0" smtClean="0"/>
              <a:t>Élite improduttiva (di sussistenze): politici e militari: si formano gli stati e le comunità divengono più numerose</a:t>
            </a:r>
          </a:p>
          <a:p>
            <a:r>
              <a:rPr lang="it-IT" dirty="0" smtClean="0"/>
              <a:t>Lavoratori dell’artigianato (la futura industria)</a:t>
            </a:r>
          </a:p>
          <a:p>
            <a:r>
              <a:rPr lang="it-IT" dirty="0" smtClean="0"/>
              <a:t>Infine lavoratori che producono conoscenza (progresso scientifico)</a:t>
            </a:r>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24</a:t>
            </a:fld>
            <a:endParaRPr lang="it-IT" dirty="0"/>
          </a:p>
        </p:txBody>
      </p:sp>
    </p:spTree>
    <p:extLst>
      <p:ext uri="{BB962C8B-B14F-4D97-AF65-F5344CB8AC3E}">
        <p14:creationId xmlns:p14="http://schemas.microsoft.com/office/powerpoint/2010/main" val="2557734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Dove ha origine il sovrappiù agricolo</a:t>
            </a:r>
            <a:endParaRPr lang="it-IT" sz="3600" dirty="0"/>
          </a:p>
        </p:txBody>
      </p:sp>
      <p:sp>
        <p:nvSpPr>
          <p:cNvPr id="3" name="Segnaposto contenuto 2"/>
          <p:cNvSpPr>
            <a:spLocks noGrp="1"/>
          </p:cNvSpPr>
          <p:nvPr>
            <p:ph idx="1"/>
          </p:nvPr>
        </p:nvSpPr>
        <p:spPr/>
        <p:txBody>
          <a:bodyPr>
            <a:normAutofit fontScale="92500" lnSpcReduction="20000"/>
          </a:bodyPr>
          <a:lstStyle/>
          <a:p>
            <a:r>
              <a:rPr lang="it-IT" dirty="0" smtClean="0"/>
              <a:t>Il passaggio all’agricoltura avviene dove esistono specie sia vegetali che animali </a:t>
            </a:r>
            <a:r>
              <a:rPr lang="it-IT" dirty="0" smtClean="0"/>
              <a:t>addomesticabili</a:t>
            </a:r>
          </a:p>
          <a:p>
            <a:r>
              <a:rPr lang="it-IT" dirty="0"/>
              <a:t> </a:t>
            </a:r>
            <a:r>
              <a:rPr lang="it-IT" dirty="0" smtClean="0"/>
              <a:t>vegetali: </a:t>
            </a:r>
            <a:r>
              <a:rPr lang="it-IT" dirty="0"/>
              <a:t>commestibili </a:t>
            </a:r>
            <a:r>
              <a:rPr lang="it-IT" dirty="0" smtClean="0"/>
              <a:t>e </a:t>
            </a:r>
            <a:r>
              <a:rPr lang="it-IT" dirty="0"/>
              <a:t>nutrienti. </a:t>
            </a:r>
            <a:r>
              <a:rPr lang="it-IT" dirty="0" smtClean="0"/>
              <a:t>Animali: adatte </a:t>
            </a:r>
            <a:r>
              <a:rPr lang="it-IT" dirty="0" smtClean="0"/>
              <a:t>ad essere utilizzati per il </a:t>
            </a:r>
            <a:r>
              <a:rPr lang="it-IT" dirty="0" smtClean="0"/>
              <a:t>trasporto o la produzione di vegetali.</a:t>
            </a:r>
            <a:endParaRPr lang="it-IT" dirty="0" smtClean="0"/>
          </a:p>
          <a:p>
            <a:r>
              <a:rPr lang="it-IT" dirty="0" smtClean="0"/>
              <a:t>Le zone del globo in cui si realizzarono all’inizio queste condizioni sono la «mezzaluna fertile», la Cina, l’America centrale, le Ande e l’America del nord orientale. </a:t>
            </a:r>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25</a:t>
            </a:fld>
            <a:endParaRPr lang="it-IT" dirty="0"/>
          </a:p>
        </p:txBody>
      </p:sp>
    </p:spTree>
    <p:extLst>
      <p:ext uri="{BB962C8B-B14F-4D97-AF65-F5344CB8AC3E}">
        <p14:creationId xmlns:p14="http://schemas.microsoft.com/office/powerpoint/2010/main" val="19422861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54890" y="926502"/>
            <a:ext cx="8229600" cy="557946"/>
          </a:xfrm>
        </p:spPr>
        <p:txBody>
          <a:bodyPr>
            <a:normAutofit fontScale="90000"/>
          </a:bodyPr>
          <a:lstStyle/>
          <a:p>
            <a:r>
              <a:rPr lang="it-IT" dirty="0" smtClean="0"/>
              <a:t>La mezzaluna fertile</a:t>
            </a:r>
            <a:endParaRPr lang="it-IT" dirty="0"/>
          </a:p>
        </p:txBody>
      </p:sp>
      <p:pic>
        <p:nvPicPr>
          <p:cNvPr id="6" name="Segnaposto contenuto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3177" y="1910191"/>
            <a:ext cx="3011853" cy="3700818"/>
          </a:xfrm>
        </p:spPr>
      </p:pic>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26</a:t>
            </a:fld>
            <a:endParaRPr lang="it-IT" dirty="0"/>
          </a:p>
        </p:txBody>
      </p:sp>
      <p:sp>
        <p:nvSpPr>
          <p:cNvPr id="8" name="CasellaDiTesto 7"/>
          <p:cNvSpPr txBox="1"/>
          <p:nvPr/>
        </p:nvSpPr>
        <p:spPr>
          <a:xfrm>
            <a:off x="3850783" y="1704129"/>
            <a:ext cx="5035640" cy="4524315"/>
          </a:xfrm>
          <a:prstGeom prst="rect">
            <a:avLst/>
          </a:prstGeom>
          <a:noFill/>
        </p:spPr>
        <p:txBody>
          <a:bodyPr wrap="square" rtlCol="0">
            <a:spAutoFit/>
          </a:bodyPr>
          <a:lstStyle/>
          <a:p>
            <a:pPr defTabSz="457200"/>
            <a:r>
              <a:rPr lang="it-IT" sz="2400" dirty="0">
                <a:solidFill>
                  <a:prstClr val="black"/>
                </a:solidFill>
                <a:latin typeface="Arial" panose="020B0604020202020204" pitchFamily="34" charset="0"/>
                <a:cs typeface="Arial" panose="020B0604020202020204" pitchFamily="34" charset="0"/>
              </a:rPr>
              <a:t>L’America restò però indietro nello sviluppo per le scarse specie di animali addomesticabili presenti. Viceversa dalla mezzaluna fertile  le conoscenze e le tecniche agricole furono successivamente esportate nell’Europa mediterranea (condizioni climatiche simili) e poi nell’Europa del nord.</a:t>
            </a:r>
          </a:p>
          <a:p>
            <a:pPr defTabSz="457200"/>
            <a:r>
              <a:rPr lang="it-IT" sz="2400" dirty="0">
                <a:solidFill>
                  <a:prstClr val="black"/>
                </a:solidFill>
                <a:latin typeface="Arial" panose="020B0604020202020204" pitchFamily="34" charset="0"/>
                <a:cs typeface="Arial" panose="020B0604020202020204" pitchFamily="34" charset="0"/>
              </a:rPr>
              <a:t>La Cina mantenne un alto sviluppo anche tecnologico almeno fino al 1450 dc.</a:t>
            </a:r>
          </a:p>
        </p:txBody>
      </p:sp>
    </p:spTree>
    <p:extLst>
      <p:ext uri="{BB962C8B-B14F-4D97-AF65-F5344CB8AC3E}">
        <p14:creationId xmlns:p14="http://schemas.microsoft.com/office/powerpoint/2010/main" val="40826101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Le tappe dello sviluppo «moderno»</a:t>
            </a:r>
            <a:endParaRPr lang="it-IT" sz="3600" dirty="0"/>
          </a:p>
        </p:txBody>
      </p:sp>
      <p:sp>
        <p:nvSpPr>
          <p:cNvPr id="3" name="Segnaposto contenuto 2"/>
          <p:cNvSpPr>
            <a:spLocks noGrp="1"/>
          </p:cNvSpPr>
          <p:nvPr>
            <p:ph idx="1"/>
          </p:nvPr>
        </p:nvSpPr>
        <p:spPr/>
        <p:txBody>
          <a:bodyPr>
            <a:normAutofit fontScale="92500" lnSpcReduction="20000"/>
          </a:bodyPr>
          <a:lstStyle/>
          <a:p>
            <a:r>
              <a:rPr lang="it-IT" dirty="0" smtClean="0"/>
              <a:t>Lento progredire della crescita della popolazione e della tecnologia</a:t>
            </a:r>
          </a:p>
          <a:p>
            <a:r>
              <a:rPr lang="it-IT" dirty="0" smtClean="0"/>
              <a:t>Tappe significative</a:t>
            </a:r>
          </a:p>
          <a:p>
            <a:r>
              <a:rPr lang="it-IT" dirty="0" smtClean="0"/>
              <a:t>XV secolo: sviluppo delle città e dei mercati: ricchezza commerciale e finanziaria</a:t>
            </a:r>
          </a:p>
          <a:p>
            <a:r>
              <a:rPr lang="it-IT" dirty="0" smtClean="0"/>
              <a:t>XVI secolo: consolidamento degli stati nazione</a:t>
            </a:r>
          </a:p>
          <a:p>
            <a:r>
              <a:rPr lang="it-IT" dirty="0" smtClean="0"/>
              <a:t>XVIII secolo: inizia l’industrializzazione (Gran Bretagna) che si estende in Europa e in America nel XIX secolo</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27</a:t>
            </a:fld>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18272528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teorie dello sviluppo</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Teorie del sovrappiù nell’economia di mercato capitalistica</a:t>
            </a:r>
          </a:p>
          <a:p>
            <a:r>
              <a:rPr lang="it-IT" dirty="0" smtClean="0"/>
              <a:t>Economia classica: lo studio dell’accumulazione del capitale in un sistema capitalistico.</a:t>
            </a:r>
          </a:p>
          <a:p>
            <a:r>
              <a:rPr lang="it-IT" dirty="0" smtClean="0"/>
              <a:t>L’accumulazione dipende dal sovrappiù (ciò che resta dopo i costi)</a:t>
            </a:r>
          </a:p>
          <a:p>
            <a:r>
              <a:rPr lang="it-IT" dirty="0" smtClean="0"/>
              <a:t>Il sovrappiù può essere individuato fisicamente o almeno come valore</a:t>
            </a:r>
          </a:p>
          <a:p>
            <a:r>
              <a:rPr lang="it-IT" dirty="0" smtClean="0"/>
              <a:t>Se il sovrappiù è investito produttivamente si ha crescita. </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28</a:t>
            </a:fld>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Tree>
    <p:extLst>
      <p:ext uri="{BB962C8B-B14F-4D97-AF65-F5344CB8AC3E}">
        <p14:creationId xmlns:p14="http://schemas.microsoft.com/office/powerpoint/2010/main" val="15822922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Iniziamo l’analisi</a:t>
            </a:r>
            <a:endParaRPr lang="it-IT" dirty="0"/>
          </a:p>
        </p:txBody>
      </p:sp>
      <p:sp>
        <p:nvSpPr>
          <p:cNvPr id="5" name="Segnaposto contenuto 4"/>
          <p:cNvSpPr>
            <a:spLocks noGrp="1"/>
          </p:cNvSpPr>
          <p:nvPr>
            <p:ph idx="1"/>
          </p:nvPr>
        </p:nvSpPr>
        <p:spPr/>
        <p:txBody>
          <a:bodyPr>
            <a:normAutofit fontScale="70000" lnSpcReduction="20000"/>
          </a:bodyPr>
          <a:lstStyle/>
          <a:p>
            <a:r>
              <a:rPr lang="it-IT" dirty="0" smtClean="0"/>
              <a:t>Per semplicità: un solo prodotto nel settore beni di prima necessità</a:t>
            </a:r>
          </a:p>
          <a:p>
            <a:r>
              <a:rPr lang="it-IT" dirty="0" smtClean="0"/>
              <a:t>Bene </a:t>
            </a:r>
            <a:r>
              <a:rPr lang="it-IT" i="1" dirty="0" smtClean="0"/>
              <a:t>a</a:t>
            </a:r>
          </a:p>
          <a:p>
            <a:r>
              <a:rPr lang="it-IT" i="1" dirty="0" err="1" smtClean="0"/>
              <a:t>A</a:t>
            </a:r>
            <a:r>
              <a:rPr lang="it-IT" i="1" baseline="-25000" dirty="0" err="1" smtClean="0"/>
              <a:t>a</a:t>
            </a:r>
            <a:r>
              <a:rPr lang="it-IT" dirty="0" err="1" smtClean="0"/>
              <a:t>+</a:t>
            </a:r>
            <a:r>
              <a:rPr lang="it-IT" i="1" dirty="0" err="1" smtClean="0"/>
              <a:t>c</a:t>
            </a:r>
            <a:r>
              <a:rPr lang="it-IT" i="1" baseline="-25000" dirty="0" err="1" smtClean="0"/>
              <a:t>a</a:t>
            </a:r>
            <a:r>
              <a:rPr lang="it-IT" i="1" dirty="0" err="1" smtClean="0"/>
              <a:t>L</a:t>
            </a:r>
            <a:r>
              <a:rPr lang="it-IT" i="1" baseline="-25000" dirty="0" err="1" smtClean="0"/>
              <a:t>a</a:t>
            </a:r>
            <a:r>
              <a:rPr lang="it-IT" i="1" dirty="0" err="1" smtClean="0">
                <a:sym typeface="Symbol"/>
              </a:rPr>
              <a:t>A</a:t>
            </a:r>
            <a:endParaRPr lang="it-IT" i="1" dirty="0" smtClean="0">
              <a:sym typeface="Symbol"/>
            </a:endParaRPr>
          </a:p>
          <a:p>
            <a:r>
              <a:rPr lang="it-IT" dirty="0" smtClean="0">
                <a:sym typeface="Symbol"/>
              </a:rPr>
              <a:t>Utilizzando la quantità </a:t>
            </a:r>
            <a:r>
              <a:rPr lang="it-IT" i="1" dirty="0" smtClean="0">
                <a:sym typeface="Symbol"/>
              </a:rPr>
              <a:t>A</a:t>
            </a:r>
            <a:r>
              <a:rPr lang="it-IT" i="1" baseline="-25000" dirty="0" smtClean="0">
                <a:sym typeface="Symbol"/>
              </a:rPr>
              <a:t>a</a:t>
            </a:r>
            <a:r>
              <a:rPr lang="it-IT" i="1" dirty="0" smtClean="0">
                <a:sym typeface="Symbol"/>
              </a:rPr>
              <a:t> </a:t>
            </a:r>
            <a:r>
              <a:rPr lang="it-IT" dirty="0" smtClean="0">
                <a:sym typeface="Symbol"/>
              </a:rPr>
              <a:t>come mezzo di produzione e la quantità </a:t>
            </a:r>
            <a:r>
              <a:rPr lang="it-IT" i="1" dirty="0" smtClean="0">
                <a:sym typeface="Symbol"/>
              </a:rPr>
              <a:t>L</a:t>
            </a:r>
            <a:r>
              <a:rPr lang="it-IT" i="1" baseline="-25000" dirty="0" smtClean="0">
                <a:sym typeface="Symbol"/>
              </a:rPr>
              <a:t>a</a:t>
            </a:r>
            <a:r>
              <a:rPr lang="it-IT" i="1" dirty="0" smtClean="0">
                <a:sym typeface="Symbol"/>
              </a:rPr>
              <a:t> </a:t>
            </a:r>
            <a:r>
              <a:rPr lang="it-IT" dirty="0">
                <a:sym typeface="Symbol"/>
              </a:rPr>
              <a:t>di </a:t>
            </a:r>
            <a:r>
              <a:rPr lang="it-IT" dirty="0" smtClean="0">
                <a:sym typeface="Symbol"/>
              </a:rPr>
              <a:t>lavoro si produce la quantità </a:t>
            </a:r>
            <a:r>
              <a:rPr lang="it-IT" i="1" dirty="0" smtClean="0">
                <a:sym typeface="Symbol"/>
              </a:rPr>
              <a:t>A. </a:t>
            </a:r>
            <a:r>
              <a:rPr lang="it-IT" dirty="0" smtClean="0">
                <a:sym typeface="Symbol"/>
              </a:rPr>
              <a:t>La sussistenza di una unità di lavoro è </a:t>
            </a:r>
            <a:r>
              <a:rPr lang="it-IT" i="1" dirty="0" err="1" smtClean="0"/>
              <a:t>c</a:t>
            </a:r>
            <a:r>
              <a:rPr lang="it-IT" i="1" baseline="-25000" dirty="0" err="1" smtClean="0"/>
              <a:t>a</a:t>
            </a:r>
            <a:r>
              <a:rPr lang="it-IT" i="1" baseline="-25000" dirty="0" smtClean="0"/>
              <a:t>.</a:t>
            </a:r>
          </a:p>
          <a:p>
            <a:r>
              <a:rPr lang="it-IT" dirty="0" smtClean="0"/>
              <a:t>C’è sovrappiù se </a:t>
            </a:r>
            <a:r>
              <a:rPr lang="it-IT" i="1" dirty="0" smtClean="0">
                <a:sym typeface="Symbol"/>
              </a:rPr>
              <a:t>A-</a:t>
            </a:r>
            <a:r>
              <a:rPr lang="it-IT" i="1" dirty="0"/>
              <a:t> </a:t>
            </a:r>
            <a:r>
              <a:rPr lang="it-IT" dirty="0" smtClean="0"/>
              <a:t>(</a:t>
            </a:r>
            <a:r>
              <a:rPr lang="it-IT" i="1" dirty="0" err="1" smtClean="0"/>
              <a:t>A</a:t>
            </a:r>
            <a:r>
              <a:rPr lang="it-IT" i="1" baseline="-25000" dirty="0" err="1" smtClean="0"/>
              <a:t>a</a:t>
            </a:r>
            <a:r>
              <a:rPr lang="it-IT" dirty="0" err="1" smtClean="0"/>
              <a:t>+</a:t>
            </a:r>
            <a:r>
              <a:rPr lang="it-IT" i="1" dirty="0" err="1" smtClean="0"/>
              <a:t>c</a:t>
            </a:r>
            <a:r>
              <a:rPr lang="it-IT" i="1" baseline="-25000" dirty="0" err="1" smtClean="0"/>
              <a:t>a</a:t>
            </a:r>
            <a:r>
              <a:rPr lang="it-IT" i="1" dirty="0" err="1" smtClean="0"/>
              <a:t>L</a:t>
            </a:r>
            <a:r>
              <a:rPr lang="it-IT" i="1" baseline="-25000" dirty="0" err="1" smtClean="0"/>
              <a:t>a</a:t>
            </a:r>
            <a:r>
              <a:rPr lang="it-IT" dirty="0" smtClean="0"/>
              <a:t>)&gt;0</a:t>
            </a:r>
          </a:p>
          <a:p>
            <a:r>
              <a:rPr lang="it-IT" dirty="0" smtClean="0"/>
              <a:t>In questo caso il sovrappiù può essere utilizzato per impiegare lavoratori in altri settori economici che non producono sussistenze: es.</a:t>
            </a:r>
          </a:p>
          <a:p>
            <a:r>
              <a:rPr lang="it-IT" i="1" dirty="0">
                <a:sym typeface="Symbol"/>
              </a:rPr>
              <a:t>A-</a:t>
            </a:r>
            <a:r>
              <a:rPr lang="it-IT" i="1" dirty="0"/>
              <a:t> </a:t>
            </a:r>
            <a:r>
              <a:rPr lang="it-IT" dirty="0"/>
              <a:t>(</a:t>
            </a:r>
            <a:r>
              <a:rPr lang="it-IT" i="1" dirty="0" err="1"/>
              <a:t>A</a:t>
            </a:r>
            <a:r>
              <a:rPr lang="it-IT" i="1" baseline="-25000" dirty="0" err="1"/>
              <a:t>a</a:t>
            </a:r>
            <a:r>
              <a:rPr lang="it-IT" dirty="0" err="1"/>
              <a:t>+</a:t>
            </a:r>
            <a:r>
              <a:rPr lang="it-IT" i="1" dirty="0" err="1"/>
              <a:t>c</a:t>
            </a:r>
            <a:r>
              <a:rPr lang="it-IT" i="1" baseline="-25000" dirty="0" err="1"/>
              <a:t>a</a:t>
            </a:r>
            <a:r>
              <a:rPr lang="it-IT" i="1" dirty="0" err="1"/>
              <a:t>L</a:t>
            </a:r>
            <a:r>
              <a:rPr lang="it-IT" i="1" baseline="-25000" dirty="0" err="1"/>
              <a:t>a</a:t>
            </a:r>
            <a:r>
              <a:rPr lang="it-IT" dirty="0" smtClean="0"/>
              <a:t>)=</a:t>
            </a:r>
            <a:r>
              <a:rPr lang="it-IT" i="1" dirty="0" err="1" smtClean="0"/>
              <a:t>c</a:t>
            </a:r>
            <a:r>
              <a:rPr lang="it-IT" i="1" baseline="-25000" dirty="0" err="1" smtClean="0"/>
              <a:t>a</a:t>
            </a:r>
            <a:r>
              <a:rPr lang="it-IT" i="1" dirty="0" err="1" smtClean="0"/>
              <a:t>L</a:t>
            </a:r>
            <a:r>
              <a:rPr lang="it-IT" i="1" baseline="-25000" dirty="0" err="1" smtClean="0"/>
              <a:t>b</a:t>
            </a:r>
            <a:endParaRPr lang="it-IT" i="1" baseline="-25000" dirty="0" smtClean="0"/>
          </a:p>
          <a:p>
            <a:r>
              <a:rPr lang="it-IT" i="1" dirty="0" err="1" smtClean="0"/>
              <a:t>c</a:t>
            </a:r>
            <a:r>
              <a:rPr lang="it-IT" i="1" baseline="-25000" dirty="0" err="1" smtClean="0"/>
              <a:t>a</a:t>
            </a:r>
            <a:r>
              <a:rPr lang="it-IT" i="1" dirty="0" err="1" smtClean="0"/>
              <a:t>L</a:t>
            </a:r>
            <a:r>
              <a:rPr lang="it-IT" i="1" baseline="-25000" dirty="0" err="1" smtClean="0"/>
              <a:t>b</a:t>
            </a:r>
            <a:r>
              <a:rPr lang="it-IT" i="1" dirty="0">
                <a:sym typeface="Symbol"/>
              </a:rPr>
              <a:t> </a:t>
            </a:r>
            <a:r>
              <a:rPr lang="it-IT" i="1" dirty="0" smtClean="0">
                <a:sym typeface="Symbol"/>
              </a:rPr>
              <a:t>B. </a:t>
            </a:r>
            <a:r>
              <a:rPr lang="it-IT" dirty="0" smtClean="0">
                <a:sym typeface="Symbol"/>
              </a:rPr>
              <a:t> Per esempio il bene </a:t>
            </a:r>
            <a:r>
              <a:rPr lang="it-IT" i="1" dirty="0" smtClean="0">
                <a:sym typeface="Symbol"/>
              </a:rPr>
              <a:t>b </a:t>
            </a:r>
            <a:r>
              <a:rPr lang="it-IT" dirty="0" smtClean="0">
                <a:sym typeface="Symbol"/>
              </a:rPr>
              <a:t>è la conoscenza o anche un prodotto della manifattura.</a:t>
            </a:r>
            <a:endParaRPr lang="it-IT" baseline="-25000" dirty="0"/>
          </a:p>
          <a:p>
            <a:endParaRPr lang="it-IT" dirty="0"/>
          </a:p>
          <a:p>
            <a:endParaRPr lang="it-IT" dirty="0"/>
          </a:p>
        </p:txBody>
      </p:sp>
      <p:sp>
        <p:nvSpPr>
          <p:cNvPr id="3" name="Segnaposto piè di pagina 2"/>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4" name="Segnaposto numero diapositiva 3"/>
          <p:cNvSpPr>
            <a:spLocks noGrp="1"/>
          </p:cNvSpPr>
          <p:nvPr>
            <p:ph type="sldNum" sz="quarter" idx="12"/>
          </p:nvPr>
        </p:nvSpPr>
        <p:spPr/>
        <p:txBody>
          <a:bodyPr/>
          <a:lstStyle/>
          <a:p>
            <a:fld id="{65A5D2F2-A109-7144-80E6-3AAACABD5BA2}" type="slidenum">
              <a:rPr lang="it-IT" smtClean="0"/>
              <a:pPr/>
              <a:t>29</a:t>
            </a:fld>
            <a:endParaRPr lang="it-IT" dirty="0"/>
          </a:p>
        </p:txBody>
      </p:sp>
    </p:spTree>
    <p:extLst>
      <p:ext uri="{BB962C8B-B14F-4D97-AF65-F5344CB8AC3E}">
        <p14:creationId xmlns:p14="http://schemas.microsoft.com/office/powerpoint/2010/main" val="3235149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Platone</a:t>
            </a:r>
            <a:endParaRPr lang="it-IT" dirty="0"/>
          </a:p>
        </p:txBody>
      </p:sp>
      <p:sp>
        <p:nvSpPr>
          <p:cNvPr id="3" name="Segnaposto contenuto 2"/>
          <p:cNvSpPr>
            <a:spLocks noGrp="1"/>
          </p:cNvSpPr>
          <p:nvPr>
            <p:ph idx="1"/>
          </p:nvPr>
        </p:nvSpPr>
        <p:spPr/>
        <p:txBody>
          <a:bodyPr/>
          <a:lstStyle/>
          <a:p>
            <a:r>
              <a:rPr lang="it-IT" dirty="0" smtClean="0"/>
              <a:t>Platone: teoria dell’organizzazione sociale ed economia </a:t>
            </a:r>
            <a:r>
              <a:rPr lang="it-IT" b="1" dirty="0" smtClean="0"/>
              <a:t>normativa</a:t>
            </a:r>
            <a:r>
              <a:rPr lang="it-IT" dirty="0" smtClean="0"/>
              <a:t> – classi sociali</a:t>
            </a:r>
          </a:p>
          <a:p>
            <a:r>
              <a:rPr lang="it-IT" dirty="0" smtClean="0"/>
              <a:t>Classi dirigenti: soldati e filosofi governanti. Non dovevano entrare in possesso della proprietà privata perché la sua cura sarebbe stata in conflitto con il governo della società (conflitto di interessi)</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123304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Sovrappiù per l’esportazione</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Torniamo all’esempio precedente. Il bene </a:t>
            </a:r>
            <a:r>
              <a:rPr lang="it-IT" i="1" dirty="0" smtClean="0"/>
              <a:t>a</a:t>
            </a:r>
            <a:r>
              <a:rPr lang="it-IT" dirty="0" smtClean="0"/>
              <a:t> è il bene di sussistenza e il bene </a:t>
            </a:r>
            <a:r>
              <a:rPr lang="it-IT" i="1" dirty="0" smtClean="0"/>
              <a:t>b </a:t>
            </a:r>
            <a:r>
              <a:rPr lang="it-IT" dirty="0" smtClean="0"/>
              <a:t>è un bene esportato</a:t>
            </a:r>
          </a:p>
          <a:p>
            <a:r>
              <a:rPr lang="it-IT" dirty="0" smtClean="0"/>
              <a:t>E’ evidente che anche in questo caso occorre che il settore delle sussistenze produca un sovrappiù per permettere di impiegare lavoratori nel settore esportatore.</a:t>
            </a:r>
          </a:p>
          <a:p>
            <a:r>
              <a:rPr lang="it-IT" i="1" dirty="0" err="1"/>
              <a:t>A</a:t>
            </a:r>
            <a:r>
              <a:rPr lang="it-IT" i="1" baseline="-25000" dirty="0" err="1"/>
              <a:t>a</a:t>
            </a:r>
            <a:r>
              <a:rPr lang="it-IT" dirty="0" err="1"/>
              <a:t>+</a:t>
            </a:r>
            <a:r>
              <a:rPr lang="it-IT" i="1" dirty="0" err="1"/>
              <a:t>c</a:t>
            </a:r>
            <a:r>
              <a:rPr lang="it-IT" i="1" baseline="-25000" dirty="0" err="1"/>
              <a:t>a</a:t>
            </a:r>
            <a:r>
              <a:rPr lang="it-IT" i="1" dirty="0" err="1"/>
              <a:t>L</a:t>
            </a:r>
            <a:r>
              <a:rPr lang="it-IT" i="1" baseline="-25000" dirty="0" err="1"/>
              <a:t>a</a:t>
            </a:r>
            <a:r>
              <a:rPr lang="it-IT" i="1" dirty="0" err="1">
                <a:sym typeface="Symbol"/>
              </a:rPr>
              <a:t></a:t>
            </a:r>
            <a:r>
              <a:rPr lang="it-IT" i="1" dirty="0" err="1" smtClean="0">
                <a:sym typeface="Symbol"/>
              </a:rPr>
              <a:t>A</a:t>
            </a:r>
            <a:endParaRPr lang="it-IT" i="1" dirty="0" smtClean="0">
              <a:sym typeface="Symbol"/>
            </a:endParaRPr>
          </a:p>
          <a:p>
            <a:r>
              <a:rPr lang="it-IT" i="1" dirty="0" err="1"/>
              <a:t>c</a:t>
            </a:r>
            <a:r>
              <a:rPr lang="it-IT" i="1" baseline="-25000" dirty="0" err="1"/>
              <a:t>a</a:t>
            </a:r>
            <a:r>
              <a:rPr lang="it-IT" i="1" dirty="0" err="1"/>
              <a:t>L</a:t>
            </a:r>
            <a:r>
              <a:rPr lang="it-IT" i="1" baseline="-25000" dirty="0" err="1"/>
              <a:t>b</a:t>
            </a:r>
            <a:r>
              <a:rPr lang="it-IT" i="1" dirty="0">
                <a:sym typeface="Symbol"/>
              </a:rPr>
              <a:t> </a:t>
            </a:r>
            <a:r>
              <a:rPr lang="it-IT" i="1" dirty="0" smtClean="0">
                <a:sym typeface="Symbol"/>
              </a:rPr>
              <a:t>B</a:t>
            </a:r>
          </a:p>
          <a:p>
            <a:r>
              <a:rPr lang="it-IT" i="1" dirty="0">
                <a:sym typeface="Symbol"/>
              </a:rPr>
              <a:t>A-</a:t>
            </a:r>
            <a:r>
              <a:rPr lang="it-IT" i="1" dirty="0"/>
              <a:t> </a:t>
            </a:r>
            <a:r>
              <a:rPr lang="it-IT" dirty="0"/>
              <a:t>(</a:t>
            </a:r>
            <a:r>
              <a:rPr lang="it-IT" i="1" dirty="0" err="1"/>
              <a:t>A</a:t>
            </a:r>
            <a:r>
              <a:rPr lang="it-IT" i="1" baseline="-25000" dirty="0" err="1"/>
              <a:t>a</a:t>
            </a:r>
            <a:r>
              <a:rPr lang="it-IT" dirty="0" err="1"/>
              <a:t>+</a:t>
            </a:r>
            <a:r>
              <a:rPr lang="it-IT" i="1" dirty="0" err="1"/>
              <a:t>c</a:t>
            </a:r>
            <a:r>
              <a:rPr lang="it-IT" i="1" baseline="-25000" dirty="0" err="1"/>
              <a:t>a</a:t>
            </a:r>
            <a:r>
              <a:rPr lang="it-IT" i="1" dirty="0" err="1"/>
              <a:t>L</a:t>
            </a:r>
            <a:r>
              <a:rPr lang="it-IT" i="1" baseline="-25000" dirty="0" err="1"/>
              <a:t>a</a:t>
            </a:r>
            <a:r>
              <a:rPr lang="it-IT" dirty="0"/>
              <a:t>)=</a:t>
            </a:r>
            <a:r>
              <a:rPr lang="it-IT" i="1" dirty="0" err="1"/>
              <a:t>c</a:t>
            </a:r>
            <a:r>
              <a:rPr lang="it-IT" i="1" baseline="-25000" dirty="0" err="1"/>
              <a:t>a</a:t>
            </a:r>
            <a:r>
              <a:rPr lang="it-IT" i="1" dirty="0" err="1"/>
              <a:t>L</a:t>
            </a:r>
            <a:r>
              <a:rPr lang="it-IT" i="1" baseline="-25000" dirty="0" err="1"/>
              <a:t>b</a:t>
            </a:r>
            <a:endParaRPr lang="it-IT" i="1" baseline="-25000" dirty="0"/>
          </a:p>
          <a:p>
            <a:endParaRPr lang="it-IT" i="1" dirty="0">
              <a:sym typeface="Symbol"/>
            </a:endParaRPr>
          </a:p>
          <a:p>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30</a:t>
            </a:fld>
            <a:endParaRPr lang="it-IT" dirty="0"/>
          </a:p>
        </p:txBody>
      </p:sp>
    </p:spTree>
    <p:extLst>
      <p:ext uri="{BB962C8B-B14F-4D97-AF65-F5344CB8AC3E}">
        <p14:creationId xmlns:p14="http://schemas.microsoft.com/office/powerpoint/2010/main" val="30831316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La battaglia contro la disoccupazione</a:t>
            </a:r>
            <a:endParaRPr lang="it-IT" sz="3200" dirty="0"/>
          </a:p>
        </p:txBody>
      </p:sp>
      <p:sp>
        <p:nvSpPr>
          <p:cNvPr id="3" name="Segnaposto contenuto 2"/>
          <p:cNvSpPr>
            <a:spLocks noGrp="1"/>
          </p:cNvSpPr>
          <p:nvPr>
            <p:ph idx="1"/>
          </p:nvPr>
        </p:nvSpPr>
        <p:spPr/>
        <p:txBody>
          <a:bodyPr>
            <a:normAutofit fontScale="85000" lnSpcReduction="20000"/>
          </a:bodyPr>
          <a:lstStyle/>
          <a:p>
            <a:r>
              <a:rPr lang="it-IT" dirty="0" smtClean="0"/>
              <a:t>Anche nell’idea dei mercantilisti della disoccupazione come spreco è implicito il concetto di sovrappiù</a:t>
            </a:r>
          </a:p>
          <a:p>
            <a:r>
              <a:rPr lang="it-IT" dirty="0" smtClean="0"/>
              <a:t>Charles Davenant (1656-1714)</a:t>
            </a:r>
          </a:p>
          <a:p>
            <a:r>
              <a:rPr lang="it-IT" dirty="0" smtClean="0"/>
              <a:t>«se tutte le braccia in questo regno che sono abili fossero impiegate in lavori utili le nostre manifatture crescerebbero in modo tale che la ricchezza comune verrebbe in questo modo grandemente arricchita e i poveri, invece di essere un peso, sarebbero un vantaggio»</a:t>
            </a:r>
          </a:p>
          <a:p>
            <a:r>
              <a:rPr lang="it-IT" dirty="0" smtClean="0"/>
              <a:t>Messi al lavoro, i disoccupati riproducono la propria sussistenza più un sovrappiù addizionale.</a:t>
            </a:r>
            <a:endParaRPr lang="it-IT" dirty="0"/>
          </a:p>
        </p:txBody>
      </p:sp>
      <p:sp>
        <p:nvSpPr>
          <p:cNvPr id="4" name="Segnaposto piè di pagina 3"/>
          <p:cNvSpPr>
            <a:spLocks noGrp="1"/>
          </p:cNvSpPr>
          <p:nvPr>
            <p:ph type="ftr" sz="quarter" idx="11"/>
          </p:nvPr>
        </p:nvSpPr>
        <p:spPr/>
        <p:txBody>
          <a:bodyPr/>
          <a:lstStyle/>
          <a:p>
            <a:r>
              <a:rPr lang="it-IT" smtClean="0">
                <a:solidFill>
                  <a:prstClr val="black"/>
                </a:solidFill>
              </a:rPr>
              <a:t>Storia delle teorie dello sviluppo</a:t>
            </a:r>
            <a:endParaRPr lang="it-IT" dirty="0">
              <a:solidFill>
                <a:prstClr val="black"/>
              </a:solidFill>
            </a:endParaRPr>
          </a:p>
        </p:txBody>
      </p:sp>
      <p:sp>
        <p:nvSpPr>
          <p:cNvPr id="5" name="Segnaposto numero diapositiva 4"/>
          <p:cNvSpPr>
            <a:spLocks noGrp="1"/>
          </p:cNvSpPr>
          <p:nvPr>
            <p:ph type="sldNum" sz="quarter" idx="12"/>
          </p:nvPr>
        </p:nvSpPr>
        <p:spPr/>
        <p:txBody>
          <a:bodyPr/>
          <a:lstStyle/>
          <a:p>
            <a:fld id="{65A5D2F2-A109-7144-80E6-3AAACABD5BA2}" type="slidenum">
              <a:rPr lang="it-IT" smtClean="0"/>
              <a:pPr/>
              <a:t>31</a:t>
            </a:fld>
            <a:endParaRPr lang="it-IT" dirty="0"/>
          </a:p>
        </p:txBody>
      </p:sp>
    </p:spTree>
    <p:extLst>
      <p:ext uri="{BB962C8B-B14F-4D97-AF65-F5344CB8AC3E}">
        <p14:creationId xmlns:p14="http://schemas.microsoft.com/office/powerpoint/2010/main" val="185198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Aristotele: una prima sistematizzazione</a:t>
            </a:r>
            <a:endParaRPr lang="it-IT" sz="3200" dirty="0"/>
          </a:p>
        </p:txBody>
      </p:sp>
      <p:sp>
        <p:nvSpPr>
          <p:cNvPr id="3" name="Segnaposto contenuto 2"/>
          <p:cNvSpPr>
            <a:spLocks noGrp="1"/>
          </p:cNvSpPr>
          <p:nvPr>
            <p:ph idx="1"/>
          </p:nvPr>
        </p:nvSpPr>
        <p:spPr>
          <a:xfrm>
            <a:off x="457200" y="1600201"/>
            <a:ext cx="8229600" cy="1125414"/>
          </a:xfrm>
        </p:spPr>
        <p:txBody>
          <a:bodyPr>
            <a:normAutofit fontScale="85000" lnSpcReduction="20000"/>
          </a:bodyPr>
          <a:lstStyle/>
          <a:p>
            <a:pPr>
              <a:buFontTx/>
              <a:buChar char="•"/>
            </a:pPr>
            <a:r>
              <a:rPr lang="it-IT" altLang="it-IT" dirty="0"/>
              <a:t>In Aristotele, l’</a:t>
            </a:r>
            <a:r>
              <a:rPr lang="it-IT" altLang="it-IT" b="1" dirty="0"/>
              <a:t>economia</a:t>
            </a:r>
            <a:r>
              <a:rPr lang="it-IT" altLang="it-IT" dirty="0"/>
              <a:t> trova una sua </a:t>
            </a:r>
            <a:r>
              <a:rPr lang="it-IT" altLang="it-IT" dirty="0" smtClean="0"/>
              <a:t>collocazione all’interno </a:t>
            </a:r>
            <a:r>
              <a:rPr lang="it-IT" altLang="it-IT" dirty="0"/>
              <a:t>delle principali suddivisioni </a:t>
            </a:r>
            <a:r>
              <a:rPr lang="it-IT" altLang="it-IT" dirty="0" smtClean="0"/>
              <a:t>della </a:t>
            </a:r>
            <a:r>
              <a:rPr lang="it-IT" altLang="it-IT" b="1" dirty="0" smtClean="0"/>
              <a:t>filosofia</a:t>
            </a:r>
            <a:r>
              <a:rPr lang="it-IT" altLang="it-IT" dirty="0" smtClean="0"/>
              <a:t>, in particolare della filosofia pratica</a:t>
            </a:r>
          </a:p>
          <a:p>
            <a:pPr>
              <a:buFontTx/>
              <a:buChar char="•"/>
            </a:pPr>
            <a:endParaRPr lang="it-IT" altLang="it-IT" dirty="0"/>
          </a:p>
          <a:p>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4</a:t>
            </a:fld>
            <a:endParaRPr lang="it-IT" dirty="0"/>
          </a:p>
        </p:txBody>
      </p:sp>
      <p:sp>
        <p:nvSpPr>
          <p:cNvPr id="6" name="Oval 4"/>
          <p:cNvSpPr>
            <a:spLocks noChangeArrowheads="1"/>
          </p:cNvSpPr>
          <p:nvPr/>
        </p:nvSpPr>
        <p:spPr bwMode="auto">
          <a:xfrm>
            <a:off x="3766038" y="3793981"/>
            <a:ext cx="2036885" cy="838200"/>
          </a:xfrm>
          <a:prstGeom prst="ellipse">
            <a:avLst/>
          </a:prstGeom>
          <a:solidFill>
            <a:srgbClr val="0000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altLang="it-IT" dirty="0">
                <a:solidFill>
                  <a:schemeClr val="bg1"/>
                </a:solidFill>
                <a:effectLst>
                  <a:outerShdw blurRad="38100" dist="38100" dir="2700000" algn="tl">
                    <a:srgbClr val="000000"/>
                  </a:outerShdw>
                </a:effectLst>
              </a:rPr>
              <a:t>FILOSOFIA</a:t>
            </a:r>
            <a:endParaRPr lang="it-IT" altLang="it-IT" dirty="0"/>
          </a:p>
        </p:txBody>
      </p:sp>
      <p:sp>
        <p:nvSpPr>
          <p:cNvPr id="7" name="Line 7"/>
          <p:cNvSpPr>
            <a:spLocks noChangeShapeType="1"/>
          </p:cNvSpPr>
          <p:nvPr/>
        </p:nvSpPr>
        <p:spPr bwMode="auto">
          <a:xfrm flipH="1" flipV="1">
            <a:off x="3766036" y="3525090"/>
            <a:ext cx="439615" cy="319455"/>
          </a:xfrm>
          <a:prstGeom prst="line">
            <a:avLst/>
          </a:prstGeom>
          <a:noFill/>
          <a:ln w="762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8" name="Line 8"/>
          <p:cNvSpPr>
            <a:spLocks noChangeShapeType="1"/>
          </p:cNvSpPr>
          <p:nvPr/>
        </p:nvSpPr>
        <p:spPr bwMode="auto">
          <a:xfrm flipV="1">
            <a:off x="5331072" y="3525090"/>
            <a:ext cx="439613" cy="316995"/>
          </a:xfrm>
          <a:prstGeom prst="line">
            <a:avLst/>
          </a:prstGeom>
          <a:noFill/>
          <a:ln w="762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9" name="Rectangle 9"/>
          <p:cNvSpPr>
            <a:spLocks noChangeArrowheads="1"/>
          </p:cNvSpPr>
          <p:nvPr/>
        </p:nvSpPr>
        <p:spPr bwMode="auto">
          <a:xfrm>
            <a:off x="1143000" y="3352118"/>
            <a:ext cx="2590800" cy="533400"/>
          </a:xfrm>
          <a:prstGeom prst="rect">
            <a:avLst/>
          </a:prstGeom>
          <a:solidFill>
            <a:srgbClr val="CCFFCC"/>
          </a:solidFill>
          <a:ln w="9525">
            <a:miter lim="800000"/>
            <a:headEnd/>
            <a:tailEnd/>
          </a:ln>
          <a:effectLst/>
          <a:scene3d>
            <a:camera prst="legacyPerspectiveTopLeft"/>
            <a:lightRig rig="legacyFlat3" dir="b"/>
          </a:scene3d>
          <a:sp3d extrusionH="887400" prstMaterial="legacyMatte">
            <a:bevelT w="13500" h="13500" prst="angle"/>
            <a:bevelB w="13500" h="13500" prst="angle"/>
            <a:extrusionClr>
              <a:srgbClr val="CCFFCC"/>
            </a:extrusionClr>
            <a:contourClr>
              <a:srgbClr val="CCFF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it-IT" altLang="it-IT">
                <a:solidFill>
                  <a:srgbClr val="FF0000"/>
                </a:solidFill>
              </a:rPr>
              <a:t>teoretica</a:t>
            </a:r>
            <a:endParaRPr lang="it-IT" altLang="it-IT"/>
          </a:p>
        </p:txBody>
      </p:sp>
      <p:sp>
        <p:nvSpPr>
          <p:cNvPr id="10" name="Rectangle 10"/>
          <p:cNvSpPr>
            <a:spLocks noChangeArrowheads="1"/>
          </p:cNvSpPr>
          <p:nvPr/>
        </p:nvSpPr>
        <p:spPr bwMode="auto">
          <a:xfrm>
            <a:off x="5802923" y="3374047"/>
            <a:ext cx="2590800" cy="533400"/>
          </a:xfrm>
          <a:prstGeom prst="rect">
            <a:avLst/>
          </a:prstGeom>
          <a:solidFill>
            <a:srgbClr val="CCFFCC"/>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FFCC"/>
            </a:extrusionClr>
            <a:contourClr>
              <a:srgbClr val="CCFF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it-IT" altLang="it-IT" dirty="0">
                <a:solidFill>
                  <a:srgbClr val="FF0000"/>
                </a:solidFill>
              </a:rPr>
              <a:t>pratica</a:t>
            </a:r>
            <a:endParaRPr lang="it-IT" altLang="it-IT" dirty="0"/>
          </a:p>
        </p:txBody>
      </p:sp>
      <p:sp>
        <p:nvSpPr>
          <p:cNvPr id="11" name="Rectangle 13"/>
          <p:cNvSpPr>
            <a:spLocks noChangeArrowheads="1"/>
          </p:cNvSpPr>
          <p:nvPr/>
        </p:nvSpPr>
        <p:spPr bwMode="auto">
          <a:xfrm>
            <a:off x="1143000" y="4081829"/>
            <a:ext cx="2590800" cy="1676400"/>
          </a:xfrm>
          <a:prstGeom prst="rect">
            <a:avLst/>
          </a:prstGeom>
          <a:solidFill>
            <a:srgbClr val="CCFFCC"/>
          </a:solidFill>
          <a:ln w="9525">
            <a:miter lim="800000"/>
            <a:headEnd/>
            <a:tailEnd/>
          </a:ln>
          <a:effectLst/>
          <a:scene3d>
            <a:camera prst="legacyPerspectiveTopLeft"/>
            <a:lightRig rig="legacyFlat3" dir="b"/>
          </a:scene3d>
          <a:sp3d extrusionH="887400" prstMaterial="legacyMatte">
            <a:bevelT w="13500" h="13500" prst="angle"/>
            <a:bevelB w="13500" h="13500" prst="angle"/>
            <a:extrusionClr>
              <a:srgbClr val="CCFFCC"/>
            </a:extrusionClr>
            <a:contourClr>
              <a:srgbClr val="CCFF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it-IT" altLang="it-IT">
                <a:solidFill>
                  <a:srgbClr val="660066"/>
                </a:solidFill>
              </a:rPr>
              <a:t>Logica</a:t>
            </a:r>
          </a:p>
          <a:p>
            <a:pPr algn="ctr"/>
            <a:r>
              <a:rPr lang="it-IT" altLang="it-IT">
                <a:solidFill>
                  <a:srgbClr val="660066"/>
                </a:solidFill>
              </a:rPr>
              <a:t>Fisica</a:t>
            </a:r>
          </a:p>
          <a:p>
            <a:pPr algn="ctr"/>
            <a:r>
              <a:rPr lang="it-IT" altLang="it-IT">
                <a:solidFill>
                  <a:srgbClr val="660066"/>
                </a:solidFill>
              </a:rPr>
              <a:t>Storia naturale</a:t>
            </a:r>
          </a:p>
          <a:p>
            <a:pPr algn="ctr"/>
            <a:r>
              <a:rPr lang="it-IT" altLang="it-IT">
                <a:solidFill>
                  <a:srgbClr val="660066"/>
                </a:solidFill>
              </a:rPr>
              <a:t>Metafisica</a:t>
            </a:r>
            <a:endParaRPr lang="it-IT" altLang="it-IT"/>
          </a:p>
        </p:txBody>
      </p:sp>
      <p:sp>
        <p:nvSpPr>
          <p:cNvPr id="12" name="Rectangle 15"/>
          <p:cNvSpPr>
            <a:spLocks noChangeArrowheads="1"/>
          </p:cNvSpPr>
          <p:nvPr/>
        </p:nvSpPr>
        <p:spPr bwMode="auto">
          <a:xfrm>
            <a:off x="5802923" y="4080625"/>
            <a:ext cx="2590800" cy="2057400"/>
          </a:xfrm>
          <a:prstGeom prst="rect">
            <a:avLst/>
          </a:prstGeom>
          <a:solidFill>
            <a:srgbClr val="CCFFCC"/>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CCFFCC"/>
            </a:extrusionClr>
            <a:contourClr>
              <a:srgbClr val="CCFF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it-IT" altLang="it-IT">
                <a:solidFill>
                  <a:srgbClr val="660066"/>
                </a:solidFill>
              </a:rPr>
              <a:t>Morale</a:t>
            </a:r>
            <a:r>
              <a:rPr lang="it-IT" altLang="it-IT"/>
              <a:t> </a:t>
            </a:r>
          </a:p>
          <a:p>
            <a:pPr algn="ctr"/>
            <a:r>
              <a:rPr lang="it-IT" altLang="it-IT" sz="1800">
                <a:solidFill>
                  <a:srgbClr val="CC0099"/>
                </a:solidFill>
              </a:rPr>
              <a:t>(governo della persona)</a:t>
            </a:r>
            <a:endParaRPr lang="it-IT" altLang="it-IT"/>
          </a:p>
          <a:p>
            <a:pPr algn="ctr"/>
            <a:r>
              <a:rPr lang="it-IT" altLang="it-IT">
                <a:solidFill>
                  <a:srgbClr val="660066"/>
                </a:solidFill>
              </a:rPr>
              <a:t>Economia</a:t>
            </a:r>
            <a:r>
              <a:rPr lang="it-IT" altLang="it-IT"/>
              <a:t> </a:t>
            </a:r>
          </a:p>
          <a:p>
            <a:pPr algn="ctr"/>
            <a:r>
              <a:rPr lang="it-IT" altLang="it-IT" sz="1800">
                <a:solidFill>
                  <a:srgbClr val="CC0099"/>
                </a:solidFill>
              </a:rPr>
              <a:t>(governo della casa)</a:t>
            </a:r>
            <a:endParaRPr lang="it-IT" altLang="it-IT"/>
          </a:p>
          <a:p>
            <a:pPr algn="ctr"/>
            <a:r>
              <a:rPr lang="it-IT" altLang="it-IT">
                <a:solidFill>
                  <a:srgbClr val="660066"/>
                </a:solidFill>
              </a:rPr>
              <a:t>Politica</a:t>
            </a:r>
            <a:r>
              <a:rPr lang="it-IT" altLang="it-IT"/>
              <a:t> </a:t>
            </a:r>
          </a:p>
          <a:p>
            <a:pPr algn="ctr"/>
            <a:r>
              <a:rPr lang="it-IT" altLang="it-IT" sz="1800">
                <a:solidFill>
                  <a:srgbClr val="CC0099"/>
                </a:solidFill>
              </a:rPr>
              <a:t>(governo della città)</a:t>
            </a:r>
            <a:endParaRPr lang="it-IT" altLang="it-IT"/>
          </a:p>
        </p:txBody>
      </p:sp>
    </p:spTree>
    <p:extLst>
      <p:ext uri="{BB962C8B-B14F-4D97-AF65-F5344CB8AC3E}">
        <p14:creationId xmlns:p14="http://schemas.microsoft.com/office/powerpoint/2010/main" val="308048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subTnLst>
                                    <p:audio>
                                      <p:cMediaNode>
                                        <p:cTn display="0" masterRel="sameClick">
                                          <p:stCondLst>
                                            <p:cond evt="begin" delay="0">
                                              <p:tn val="10"/>
                                            </p:cond>
                                          </p:stCondLst>
                                          <p:endCondLst>
                                            <p:cond evt="onStopAudio" delay="0">
                                              <p:tgtEl>
                                                <p:sldTgt/>
                                              </p:tgtEl>
                                            </p:cond>
                                          </p:endCondLst>
                                        </p:cTn>
                                        <p:tgtEl>
                                          <p:sndTgt r:embed="rId2" name="FOTO.WAV"/>
                                        </p:tgtEl>
                                      </p:cMediaNode>
                                    </p:audio>
                                  </p:sub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ox(out)">
                                      <p:cBhvr>
                                        <p:cTn id="23" dur="500"/>
                                        <p:tgtEl>
                                          <p:spTgt spid="9"/>
                                        </p:tgtEl>
                                      </p:cBhvr>
                                    </p:animEffect>
                                  </p:childTnLst>
                                  <p:subTnLst>
                                    <p:audio>
                                      <p:cMediaNode>
                                        <p:cTn display="0" masterRel="sameClick">
                                          <p:stCondLst>
                                            <p:cond evt="begin" delay="0">
                                              <p:tn val="21"/>
                                            </p:cond>
                                          </p:stCondLst>
                                          <p:endCondLst>
                                            <p:cond evt="onStopAudio" delay="0">
                                              <p:tgtEl>
                                                <p:sldTgt/>
                                              </p:tgtEl>
                                            </p:cond>
                                          </p:endCondLst>
                                        </p:cTn>
                                        <p:tgtEl>
                                          <p:sndTgt r:embed="rId2" name="FOTO.WAV"/>
                                        </p:tgtEl>
                                      </p:cMediaNode>
                                    </p:audio>
                                  </p:sub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ox(out)">
                                      <p:cBhvr>
                                        <p:cTn id="34" dur="500"/>
                                        <p:tgtEl>
                                          <p:spTgt spid="10"/>
                                        </p:tgtEl>
                                      </p:cBhvr>
                                    </p:animEffect>
                                  </p:childTnLst>
                                  <p:subTnLst>
                                    <p:audio>
                                      <p:cMediaNode>
                                        <p:cTn display="0" masterRel="sameClick">
                                          <p:stCondLst>
                                            <p:cond evt="begin" delay="0">
                                              <p:tn val="32"/>
                                            </p:cond>
                                          </p:stCondLst>
                                          <p:endCondLst>
                                            <p:cond evt="onStopAudio" delay="0">
                                              <p:tgtEl>
                                                <p:sldTgt/>
                                              </p:tgtEl>
                                            </p:cond>
                                          </p:endCondLst>
                                        </p:cTn>
                                        <p:tgtEl>
                                          <p:sndTgt r:embed="rId2" name="FOTO.WAV"/>
                                        </p:tgtEl>
                                      </p:cMediaNode>
                                    </p:audio>
                                  </p:subTnLst>
                                </p:cTn>
                              </p:par>
                            </p:childTnLst>
                          </p:cTn>
                        </p:par>
                      </p:childTnLst>
                    </p:cTn>
                  </p:par>
                  <p:par>
                    <p:cTn id="35" fill="hold">
                      <p:stCondLst>
                        <p:cond delay="indefinite"/>
                      </p:stCondLst>
                      <p:childTnLst>
                        <p:par>
                          <p:cTn id="36" fill="hold">
                            <p:stCondLst>
                              <p:cond delay="0"/>
                            </p:stCondLst>
                            <p:childTnLst>
                              <p:par>
                                <p:cTn id="37" presetID="4" presetClass="entr" presetSubtype="32"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ox(out)">
                                      <p:cBhvr>
                                        <p:cTn id="39" dur="500"/>
                                        <p:tgtEl>
                                          <p:spTgt spid="11"/>
                                        </p:tgtEl>
                                      </p:cBhvr>
                                    </p:animEffect>
                                  </p:childTnLst>
                                  <p:subTnLst>
                                    <p:audio>
                                      <p:cMediaNode>
                                        <p:cTn display="0" masterRel="sameClick">
                                          <p:stCondLst>
                                            <p:cond evt="begin" delay="0">
                                              <p:tn val="37"/>
                                            </p:cond>
                                          </p:stCondLst>
                                          <p:endCondLst>
                                            <p:cond evt="onStopAudio" delay="0">
                                              <p:tgtEl>
                                                <p:sldTgt/>
                                              </p:tgtEl>
                                            </p:cond>
                                          </p:endCondLst>
                                        </p:cTn>
                                        <p:tgtEl>
                                          <p:sndTgt r:embed="rId2" name="FOTO.WAV"/>
                                        </p:tgtEl>
                                      </p:cMediaNode>
                                    </p:audio>
                                  </p:subTnLst>
                                </p:cTn>
                              </p:par>
                            </p:childTnLst>
                          </p:cTn>
                        </p:par>
                      </p:childTnLst>
                    </p:cTn>
                  </p:par>
                  <p:par>
                    <p:cTn id="40" fill="hold">
                      <p:stCondLst>
                        <p:cond delay="indefinite"/>
                      </p:stCondLst>
                      <p:childTnLst>
                        <p:par>
                          <p:cTn id="41" fill="hold">
                            <p:stCondLst>
                              <p:cond delay="0"/>
                            </p:stCondLst>
                            <p:childTnLst>
                              <p:par>
                                <p:cTn id="42" presetID="4" presetClass="entr" presetSubtype="32"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ox(out)">
                                      <p:cBhvr>
                                        <p:cTn id="44" dur="500"/>
                                        <p:tgtEl>
                                          <p:spTgt spid="12"/>
                                        </p:tgtEl>
                                      </p:cBhvr>
                                    </p:animEffect>
                                  </p:childTnLst>
                                  <p:subTnLst>
                                    <p:audio>
                                      <p:cMediaNode>
                                        <p:cTn display="0" masterRel="sameClick">
                                          <p:stCondLst>
                                            <p:cond evt="begin" delay="0">
                                              <p:tn val="42"/>
                                            </p:cond>
                                          </p:stCondLst>
                                          <p:endCondLst>
                                            <p:cond evt="onStopAudio" delay="0">
                                              <p:tgtEl>
                                                <p:sldTgt/>
                                              </p:tgtEl>
                                            </p:cond>
                                          </p:endCondLst>
                                        </p:cTn>
                                        <p:tgtEl>
                                          <p:sndTgt r:embed="rId2" name="FOT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autoUpdateAnimBg="0"/>
      <p:bldP spid="9" grpId="0" animBg="1" autoUpdateAnimBg="0"/>
      <p:bldP spid="10" grpId="0" animBg="1" autoUpdateAnimBg="0"/>
      <p:bldP spid="11" grpId="0" animBg="1" autoUpdateAnimBg="0"/>
      <p:bldP spid="12"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«crematistica» (ricchezza)</a:t>
            </a:r>
            <a:endParaRPr lang="it-IT" dirty="0"/>
          </a:p>
        </p:txBody>
      </p:sp>
      <p:sp>
        <p:nvSpPr>
          <p:cNvPr id="3" name="Segnaposto contenuto 2"/>
          <p:cNvSpPr>
            <a:spLocks noGrp="1"/>
          </p:cNvSpPr>
          <p:nvPr>
            <p:ph idx="1"/>
          </p:nvPr>
        </p:nvSpPr>
        <p:spPr>
          <a:xfrm>
            <a:off x="457200" y="1600200"/>
            <a:ext cx="8229600" cy="439615"/>
          </a:xfrm>
        </p:spPr>
        <p:txBody>
          <a:bodyPr>
            <a:normAutofit fontScale="85000" lnSpcReduction="20000"/>
          </a:bodyPr>
          <a:lstStyle/>
          <a:p>
            <a:r>
              <a:rPr lang="it-IT" dirty="0" smtClean="0"/>
              <a:t>Più interessante l’analisi della</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5</a:t>
            </a:fld>
            <a:endParaRPr lang="it-IT" dirty="0"/>
          </a:p>
        </p:txBody>
      </p:sp>
      <p:sp>
        <p:nvSpPr>
          <p:cNvPr id="7" name="Ovale 6"/>
          <p:cNvSpPr/>
          <p:nvPr/>
        </p:nvSpPr>
        <p:spPr>
          <a:xfrm>
            <a:off x="2831123" y="2171666"/>
            <a:ext cx="3024554" cy="685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Crematistica</a:t>
            </a:r>
            <a:endParaRPr lang="it-IT" dirty="0"/>
          </a:p>
        </p:txBody>
      </p:sp>
      <p:sp>
        <p:nvSpPr>
          <p:cNvPr id="8" name="Rettangolo 7"/>
          <p:cNvSpPr/>
          <p:nvPr/>
        </p:nvSpPr>
        <p:spPr>
          <a:xfrm>
            <a:off x="870438" y="2980592"/>
            <a:ext cx="2253762" cy="3956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Naturale</a:t>
            </a:r>
            <a:endParaRPr lang="it-IT" dirty="0"/>
          </a:p>
        </p:txBody>
      </p:sp>
      <p:sp>
        <p:nvSpPr>
          <p:cNvPr id="9" name="Rettangolo 8"/>
          <p:cNvSpPr/>
          <p:nvPr/>
        </p:nvSpPr>
        <p:spPr>
          <a:xfrm>
            <a:off x="5178669" y="2989317"/>
            <a:ext cx="2743200" cy="38692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Non naturale</a:t>
            </a:r>
            <a:endParaRPr lang="it-IT" dirty="0"/>
          </a:p>
        </p:txBody>
      </p:sp>
      <p:sp>
        <p:nvSpPr>
          <p:cNvPr id="10" name="Rettangolo 9"/>
          <p:cNvSpPr/>
          <p:nvPr/>
        </p:nvSpPr>
        <p:spPr>
          <a:xfrm>
            <a:off x="870438" y="3613537"/>
            <a:ext cx="2453054" cy="11161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Arte di arricchire producendo servizi utili</a:t>
            </a:r>
            <a:endParaRPr lang="it-IT" dirty="0"/>
          </a:p>
        </p:txBody>
      </p:sp>
      <p:sp>
        <p:nvSpPr>
          <p:cNvPr id="11" name="Rettangolo 10"/>
          <p:cNvSpPr/>
          <p:nvPr/>
        </p:nvSpPr>
        <p:spPr>
          <a:xfrm>
            <a:off x="5323742" y="3534440"/>
            <a:ext cx="2453054" cy="11342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t>Arricchimento attraverso lo scambio</a:t>
            </a:r>
            <a:endParaRPr lang="it-IT" dirty="0"/>
          </a:p>
        </p:txBody>
      </p:sp>
      <p:sp>
        <p:nvSpPr>
          <p:cNvPr id="12" name="CasellaDiTesto 11"/>
          <p:cNvSpPr txBox="1"/>
          <p:nvPr/>
        </p:nvSpPr>
        <p:spPr>
          <a:xfrm>
            <a:off x="1011115" y="5009162"/>
            <a:ext cx="7244862" cy="1015663"/>
          </a:xfrm>
          <a:prstGeom prst="rect">
            <a:avLst/>
          </a:prstGeom>
          <a:noFill/>
        </p:spPr>
        <p:txBody>
          <a:bodyPr wrap="square" rtlCol="0">
            <a:spAutoFit/>
          </a:bodyPr>
          <a:lstStyle/>
          <a:p>
            <a:r>
              <a:rPr lang="it-IT" sz="2000" dirty="0" smtClean="0"/>
              <a:t>La quantità di mezzi necessari per condurre una vita buona non è infinita. La crematistica naturale è indirizzata al benessere, quella non naturale all’arricchimento come fine</a:t>
            </a:r>
            <a:endParaRPr lang="it-IT" sz="2000" dirty="0"/>
          </a:p>
        </p:txBody>
      </p:sp>
    </p:spTree>
    <p:extLst>
      <p:ext uri="{BB962C8B-B14F-4D97-AF65-F5344CB8AC3E}">
        <p14:creationId xmlns:p14="http://schemas.microsoft.com/office/powerpoint/2010/main" val="12085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8" grpId="0" animBg="1"/>
      <p:bldP spid="9" grpId="0" animBg="1"/>
      <p:bldP spid="10" grpId="0" animBg="1"/>
      <p:bldP spid="11"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Bisogni, desideri e giustizia</a:t>
            </a:r>
            <a:endParaRPr lang="it-IT" dirty="0"/>
          </a:p>
        </p:txBody>
      </p:sp>
      <p:sp>
        <p:nvSpPr>
          <p:cNvPr id="3" name="Segnaposto contenuto 2"/>
          <p:cNvSpPr>
            <a:spLocks noGrp="1"/>
          </p:cNvSpPr>
          <p:nvPr>
            <p:ph idx="1"/>
          </p:nvPr>
        </p:nvSpPr>
        <p:spPr>
          <a:xfrm>
            <a:off x="457200" y="1468349"/>
            <a:ext cx="8229600" cy="4525963"/>
          </a:xfrm>
        </p:spPr>
        <p:txBody>
          <a:bodyPr>
            <a:noAutofit/>
          </a:bodyPr>
          <a:lstStyle/>
          <a:p>
            <a:r>
              <a:rPr lang="it-IT" sz="2000" dirty="0" smtClean="0"/>
              <a:t>Bisogni (limitati e definibili)</a:t>
            </a:r>
          </a:p>
          <a:p>
            <a:r>
              <a:rPr lang="it-IT" sz="2000" dirty="0" smtClean="0"/>
              <a:t>Desideri (infiniti, ma oltre un certo limite non aumentano il benessere)</a:t>
            </a:r>
          </a:p>
          <a:p>
            <a:r>
              <a:rPr lang="it-IT" sz="2000" dirty="0" smtClean="0"/>
              <a:t>Baratto e scambio: soddisfazione dei bisogni. Scambio contro denaro: desiderio di arricchimento illimitato.</a:t>
            </a:r>
          </a:p>
          <a:p>
            <a:r>
              <a:rPr lang="it-IT" sz="2000" dirty="0" smtClean="0"/>
              <a:t>Giustizia: distributiva </a:t>
            </a:r>
            <a:r>
              <a:rPr lang="it-IT" sz="2000" dirty="0" smtClean="0">
                <a:sym typeface="Symbol" panose="05050102010706020507" pitchFamily="18" charset="2"/>
              </a:rPr>
              <a:t> a ciascuno il suo</a:t>
            </a:r>
          </a:p>
          <a:p>
            <a:r>
              <a:rPr lang="it-IT" sz="2000" dirty="0" smtClean="0">
                <a:sym typeface="Symbol" panose="05050102010706020507" pitchFamily="18" charset="2"/>
              </a:rPr>
              <a:t>Commutativa  giustizia nello scambio: ognuno riceve quel che dà.</a:t>
            </a:r>
          </a:p>
          <a:p>
            <a:r>
              <a:rPr lang="it-IT" sz="2000" dirty="0" smtClean="0">
                <a:sym typeface="Symbol" panose="05050102010706020507" pitchFamily="18" charset="2"/>
              </a:rPr>
              <a:t>Monopolio rompe l’equivalenza</a:t>
            </a:r>
          </a:p>
          <a:p>
            <a:r>
              <a:rPr lang="it-IT" sz="2000" dirty="0" smtClean="0">
                <a:sym typeface="Symbol" panose="05050102010706020507" pitchFamily="18" charset="2"/>
              </a:rPr>
              <a:t>Moneta: permette di effettuare gli scambi. E’ misura del valore.</a:t>
            </a:r>
          </a:p>
          <a:p>
            <a:r>
              <a:rPr lang="it-IT" sz="2000" dirty="0" smtClean="0">
                <a:sym typeface="Symbol" panose="05050102010706020507" pitchFamily="18" charset="2"/>
              </a:rPr>
              <a:t>Valore: valore d’uso e valore di scambio. Il mercato permette di stabilire i </a:t>
            </a:r>
            <a:r>
              <a:rPr lang="it-IT" sz="2000" b="1" dirty="0" smtClean="0">
                <a:sym typeface="Symbol" panose="05050102010706020507" pitchFamily="18" charset="2"/>
              </a:rPr>
              <a:t>giusti</a:t>
            </a:r>
            <a:r>
              <a:rPr lang="it-IT" sz="2000" dirty="0" smtClean="0">
                <a:sym typeface="Symbol" panose="05050102010706020507" pitchFamily="18" charset="2"/>
              </a:rPr>
              <a:t> prezzi (giustizia commutativa)</a:t>
            </a:r>
          </a:p>
          <a:p>
            <a:r>
              <a:rPr lang="it-IT" sz="2000" dirty="0" smtClean="0">
                <a:sym typeface="Symbol" panose="05050102010706020507" pitchFamily="18" charset="2"/>
              </a:rPr>
              <a:t>Usura: la moneta non è produttiva, quindi l’interesse è «usura»</a:t>
            </a:r>
          </a:p>
          <a:p>
            <a:r>
              <a:rPr lang="it-IT" sz="2000" dirty="0" smtClean="0">
                <a:sym typeface="Symbol" panose="05050102010706020507" pitchFamily="18" charset="2"/>
              </a:rPr>
              <a:t>L’ECONOMIA «POSITIVA» NON È SEPARATA DALL’ECONOMIA «NORMATIVA»</a:t>
            </a:r>
            <a:endParaRPr lang="it-IT" sz="2000"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114419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medioevo e la scolastica</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Scolastica - San Tommaso d’Acquino: integrare religione e Aristotele.</a:t>
            </a:r>
          </a:p>
          <a:p>
            <a:r>
              <a:rPr lang="it-IT" dirty="0" smtClean="0"/>
              <a:t>Problema: la Bibbia sembra condannare pratiche economiche comuni (è più facile che un cammello…). Come conciliare i precetti religiosi con le pratiche economiche?</a:t>
            </a:r>
          </a:p>
          <a:p>
            <a:r>
              <a:rPr lang="it-IT" dirty="0" smtClean="0"/>
              <a:t>Proprietà privata. Non è contraria alla legge «naturale» ma la integra: Nudi – stato di natura, vestiti aggiunta di un beneficio.</a:t>
            </a:r>
          </a:p>
          <a:p>
            <a:r>
              <a:rPr lang="it-IT" dirty="0" smtClean="0"/>
              <a:t>La proprietà non è un valore in sé, ma è un incentivo al lavoro, e può essere al servizio del bene della comunità</a:t>
            </a:r>
          </a:p>
          <a:p>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419957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«giusto» prezzo</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Aspetto etico più che analitico.</a:t>
            </a:r>
          </a:p>
          <a:p>
            <a:r>
              <a:rPr lang="it-IT" dirty="0" smtClean="0"/>
              <a:t>Il giusto prezzo </a:t>
            </a:r>
            <a:r>
              <a:rPr lang="it-IT" dirty="0" smtClean="0">
                <a:sym typeface="Symbol" panose="05050102010706020507" pitchFamily="18" charset="2"/>
              </a:rPr>
              <a:t> compenso che remunera il produttore per la sua fatica – costo di produzione – lavoro impiegato.</a:t>
            </a:r>
          </a:p>
          <a:p>
            <a:r>
              <a:rPr lang="it-IT" dirty="0" smtClean="0">
                <a:sym typeface="Symbol" panose="05050102010706020507" pitchFamily="18" charset="2"/>
              </a:rPr>
              <a:t>D’altro canto il giusto prezzo corrisponde alla stima comune della società (mercato?)</a:t>
            </a:r>
          </a:p>
          <a:p>
            <a:r>
              <a:rPr lang="it-IT" dirty="0" smtClean="0">
                <a:sym typeface="Symbol" panose="05050102010706020507" pitchFamily="18" charset="2"/>
              </a:rPr>
              <a:t>Usura non è lecita – la moneta è sterile (non produce), non può essere data in affitto.</a:t>
            </a:r>
          </a:p>
          <a:p>
            <a:r>
              <a:rPr lang="it-IT" dirty="0" smtClean="0">
                <a:sym typeface="Symbol" panose="05050102010706020507" pitchFamily="18" charset="2"/>
              </a:rPr>
              <a:t>La condanna si affievolisce nel tempo: lucro cessante e danno emergente.</a:t>
            </a:r>
          </a:p>
          <a:p>
            <a:r>
              <a:rPr lang="it-IT" dirty="0" smtClean="0">
                <a:sym typeface="Symbol" panose="05050102010706020507" pitchFamily="18" charset="2"/>
              </a:rPr>
              <a:t>Infine, se il prestito è investito produttivamente la moneta non è sterile. </a:t>
            </a:r>
            <a:endParaRPr lang="it-IT" dirty="0"/>
          </a:p>
        </p:txBody>
      </p:sp>
      <p:sp>
        <p:nvSpPr>
          <p:cNvPr id="4" name="Segnaposto piè di pagina 3"/>
          <p:cNvSpPr>
            <a:spLocks noGrp="1"/>
          </p:cNvSpPr>
          <p:nvPr>
            <p:ph type="ftr" sz="quarter" idx="11"/>
          </p:nvPr>
        </p:nvSpPr>
        <p:spPr/>
        <p:txBody>
          <a:bodyPr/>
          <a:lstStyle/>
          <a:p>
            <a:r>
              <a:rPr lang="en-US" smtClean="0"/>
              <a:t>Unità 2</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231359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ctrTitle"/>
          </p:nvPr>
        </p:nvSpPr>
        <p:spPr/>
        <p:txBody>
          <a:bodyPr/>
          <a:lstStyle/>
          <a:p>
            <a:r>
              <a:rPr lang="it-IT" dirty="0" smtClean="0"/>
              <a:t>Il mercantilismo</a:t>
            </a:r>
            <a:endParaRPr lang="it-IT" dirty="0"/>
          </a:p>
        </p:txBody>
      </p:sp>
      <p:sp>
        <p:nvSpPr>
          <p:cNvPr id="7" name="Sottotitolo 6"/>
          <p:cNvSpPr>
            <a:spLocks noGrp="1"/>
          </p:cNvSpPr>
          <p:nvPr>
            <p:ph type="subTitle" idx="1"/>
          </p:nvPr>
        </p:nvSpPr>
        <p:spPr/>
        <p:txBody>
          <a:bodyPr/>
          <a:lstStyle/>
          <a:p>
            <a:r>
              <a:rPr lang="it-IT" dirty="0" smtClean="0"/>
              <a:t>La politica economica degli stati</a:t>
            </a:r>
            <a:endParaRPr lang="it-IT" dirty="0"/>
          </a:p>
        </p:txBody>
      </p:sp>
      <p:sp>
        <p:nvSpPr>
          <p:cNvPr id="4" name="Segnaposto piè di pagina 3"/>
          <p:cNvSpPr>
            <a:spLocks noGrp="1"/>
          </p:cNvSpPr>
          <p:nvPr>
            <p:ph type="ftr" sz="quarter" idx="4294967295"/>
          </p:nvPr>
        </p:nvSpPr>
        <p:spPr>
          <a:xfrm>
            <a:off x="0" y="6356350"/>
            <a:ext cx="2895600" cy="365125"/>
          </a:xfrm>
        </p:spPr>
        <p:txBody>
          <a:bodyPr/>
          <a:lstStyle/>
          <a:p>
            <a:r>
              <a:rPr lang="en-US" smtClean="0"/>
              <a:t>Unità 2</a:t>
            </a:r>
            <a:endParaRPr lang="it-IT" dirty="0"/>
          </a:p>
        </p:txBody>
      </p:sp>
      <p:sp>
        <p:nvSpPr>
          <p:cNvPr id="5" name="Segnaposto numero diapositiva 4"/>
          <p:cNvSpPr>
            <a:spLocks noGrp="1"/>
          </p:cNvSpPr>
          <p:nvPr>
            <p:ph type="sldNum" sz="quarter" idx="4294967295"/>
          </p:nvPr>
        </p:nvSpPr>
        <p:spPr>
          <a:xfrm>
            <a:off x="7010400" y="6356350"/>
            <a:ext cx="2133600" cy="365125"/>
          </a:xfrm>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2061362003"/>
      </p:ext>
    </p:extLst>
  </p:cSld>
  <p:clrMapOvr>
    <a:masterClrMapping/>
  </p:clrMapOvr>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313</TotalTime>
  <Words>2475</Words>
  <Application>Microsoft Office PowerPoint</Application>
  <PresentationFormat>Presentazione su schermo (4:3)</PresentationFormat>
  <Paragraphs>290</Paragraphs>
  <Slides>31</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31</vt:i4>
      </vt:variant>
    </vt:vector>
  </HeadingPairs>
  <TitlesOfParts>
    <vt:vector size="37" baseType="lpstr">
      <vt:lpstr>Arial</vt:lpstr>
      <vt:lpstr>Arial Italic</vt:lpstr>
      <vt:lpstr>Calibri</vt:lpstr>
      <vt:lpstr>Symbol</vt:lpstr>
      <vt:lpstr>Wingdings</vt:lpstr>
      <vt:lpstr>Slide_DirezioneAmministrativa_UNIMC</vt:lpstr>
      <vt:lpstr>La «preistoria»: il mondo classico, il medio evo e l’economia</vt:lpstr>
      <vt:lpstr>Compare il termine economia</vt:lpstr>
      <vt:lpstr>Platone</vt:lpstr>
      <vt:lpstr>Aristotele: una prima sistematizzazione</vt:lpstr>
      <vt:lpstr>La «crematistica» (ricchezza)</vt:lpstr>
      <vt:lpstr>Bisogni, desideri e giustizia</vt:lpstr>
      <vt:lpstr>Il medioevo e la scolastica</vt:lpstr>
      <vt:lpstr>Il «giusto» prezzo</vt:lpstr>
      <vt:lpstr>Il mercantilismo</vt:lpstr>
      <vt:lpstr>La fine del medioevo: il contesto</vt:lpstr>
      <vt:lpstr>I mercantilisti</vt:lpstr>
      <vt:lpstr>Il Bullionismo</vt:lpstr>
      <vt:lpstr>Il mercantilismo maturo</vt:lpstr>
      <vt:lpstr>Thomas Mun</vt:lpstr>
      <vt:lpstr>La strategia di Mun</vt:lpstr>
      <vt:lpstr>Il colbertismo e il mercantilismo</vt:lpstr>
      <vt:lpstr>Problemi monetari</vt:lpstr>
      <vt:lpstr>Economia monetaria ed economia reale</vt:lpstr>
      <vt:lpstr>I bassi tassi di interesse</vt:lpstr>
      <vt:lpstr>John Locke</vt:lpstr>
      <vt:lpstr>Presentazione standard di PowerPoint</vt:lpstr>
      <vt:lpstr>Popolazione e salari</vt:lpstr>
      <vt:lpstr>Il concetto di sovrappiù: le tesi di Diamond</vt:lpstr>
      <vt:lpstr>Il sovrappiù agricolo</vt:lpstr>
      <vt:lpstr>Dove ha origine il sovrappiù agricolo</vt:lpstr>
      <vt:lpstr>La mezzaluna fertile</vt:lpstr>
      <vt:lpstr>Le tappe dello sviluppo «moderno»</vt:lpstr>
      <vt:lpstr>Le teorie dello sviluppo</vt:lpstr>
      <vt:lpstr>Iniziamo l’analisi</vt:lpstr>
      <vt:lpstr>Sovrappiù per l’esportazione</vt:lpstr>
      <vt:lpstr>La battaglia contro la disoccupazione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chiara</dc:creator>
  <cp:lastModifiedBy>stefano.perri@unimc.it</cp:lastModifiedBy>
  <cp:revision>39</cp:revision>
  <cp:lastPrinted>2019-09-19T10:41:35Z</cp:lastPrinted>
  <dcterms:created xsi:type="dcterms:W3CDTF">2013-03-13T12:10:39Z</dcterms:created>
  <dcterms:modified xsi:type="dcterms:W3CDTF">2021-09-30T09:45:23Z</dcterms:modified>
</cp:coreProperties>
</file>